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72" r:id="rId4"/>
    <p:sldId id="267" r:id="rId5"/>
    <p:sldId id="265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264" r:id="rId15"/>
    <p:sldId id="269" r:id="rId16"/>
    <p:sldId id="262" r:id="rId17"/>
    <p:sldId id="261" r:id="rId18"/>
    <p:sldId id="268" r:id="rId19"/>
    <p:sldId id="270" r:id="rId20"/>
    <p:sldId id="260" r:id="rId2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4A2"/>
    <a:srgbClr val="C01F25"/>
    <a:srgbClr val="355E36"/>
    <a:srgbClr val="E3BC33"/>
    <a:srgbClr val="32A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1"/>
    <p:restoredTop sz="94543"/>
  </p:normalViewPr>
  <p:slideViewPr>
    <p:cSldViewPr>
      <p:cViewPr varScale="1">
        <p:scale>
          <a:sx n="70" d="100"/>
          <a:sy n="70" d="100"/>
        </p:scale>
        <p:origin x="11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77684-FAE7-4BA9-98E1-8D25A3FE374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5CACF5B-352D-41A0-A9CA-A667F2CF6FA0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CO" sz="1000" dirty="0" smtClean="0"/>
            <a:t>PROYECTOS EN GESTACION</a:t>
          </a:r>
          <a:endParaRPr lang="es-CO" sz="1000" dirty="0"/>
        </a:p>
      </dgm:t>
    </dgm:pt>
    <dgm:pt modelId="{7E739EBF-48D1-42F9-A753-93A35AC97BBC}" type="parTrans" cxnId="{B7F2A306-5AB8-421D-B359-1688B102CAB4}">
      <dgm:prSet/>
      <dgm:spPr/>
      <dgm:t>
        <a:bodyPr/>
        <a:lstStyle/>
        <a:p>
          <a:endParaRPr lang="es-CO"/>
        </a:p>
      </dgm:t>
    </dgm:pt>
    <dgm:pt modelId="{D5373086-7A5B-4AC4-9B6C-1FDEEF7C2004}" type="sibTrans" cxnId="{B7F2A306-5AB8-421D-B359-1688B102CAB4}">
      <dgm:prSet/>
      <dgm:spPr/>
      <dgm:t>
        <a:bodyPr/>
        <a:lstStyle/>
        <a:p>
          <a:endParaRPr lang="es-CO"/>
        </a:p>
      </dgm:t>
    </dgm:pt>
    <dgm:pt modelId="{3A31C0C5-329C-490F-9FAB-E6A71C3E561C}">
      <dgm:prSet phldrT="[Texto]" custT="1"/>
      <dgm:spPr/>
      <dgm:t>
        <a:bodyPr/>
        <a:lstStyle/>
        <a:p>
          <a:pPr algn="l"/>
          <a:r>
            <a:rPr lang="es-CO" sz="1600" dirty="0" smtClean="0"/>
            <a:t>Inicio a la posibilidad de una creación empresarial</a:t>
          </a:r>
          <a:endParaRPr lang="es-CO" sz="1600" dirty="0"/>
        </a:p>
      </dgm:t>
    </dgm:pt>
    <dgm:pt modelId="{3B01C299-2D08-4432-B9E3-170D39B568E6}" type="parTrans" cxnId="{59D5E9ED-1AB1-450A-8F4E-8A77332A5FE0}">
      <dgm:prSet/>
      <dgm:spPr/>
      <dgm:t>
        <a:bodyPr/>
        <a:lstStyle/>
        <a:p>
          <a:endParaRPr lang="es-CO"/>
        </a:p>
      </dgm:t>
    </dgm:pt>
    <dgm:pt modelId="{C493F31A-1995-4F15-952C-CBB2081A714F}" type="sibTrans" cxnId="{59D5E9ED-1AB1-450A-8F4E-8A77332A5FE0}">
      <dgm:prSet/>
      <dgm:spPr/>
      <dgm:t>
        <a:bodyPr/>
        <a:lstStyle/>
        <a:p>
          <a:endParaRPr lang="es-CO"/>
        </a:p>
      </dgm:t>
    </dgm:pt>
    <dgm:pt modelId="{74DE74BB-AF79-43FB-9B31-D327E08BCCD0}">
      <dgm:prSet phldrT="[Texto]" custT="1"/>
      <dgm:spPr/>
      <dgm:t>
        <a:bodyPr/>
        <a:lstStyle/>
        <a:p>
          <a:pPr algn="l"/>
          <a:r>
            <a:rPr lang="es-CO" sz="1600" dirty="0" smtClean="0"/>
            <a:t>Ideación y conceptualización</a:t>
          </a:r>
          <a:endParaRPr lang="es-CO" sz="1600" dirty="0"/>
        </a:p>
      </dgm:t>
    </dgm:pt>
    <dgm:pt modelId="{FF15E803-FFDE-4227-9392-E5A1B6A9884D}" type="parTrans" cxnId="{705C46A8-1FD8-4E7E-ABE3-B474405F8A90}">
      <dgm:prSet/>
      <dgm:spPr/>
      <dgm:t>
        <a:bodyPr/>
        <a:lstStyle/>
        <a:p>
          <a:endParaRPr lang="es-CO"/>
        </a:p>
      </dgm:t>
    </dgm:pt>
    <dgm:pt modelId="{7BEFF355-72BE-4B55-B984-DBD3BEC30200}" type="sibTrans" cxnId="{705C46A8-1FD8-4E7E-ABE3-B474405F8A90}">
      <dgm:prSet/>
      <dgm:spPr/>
      <dgm:t>
        <a:bodyPr/>
        <a:lstStyle/>
        <a:p>
          <a:endParaRPr lang="es-CO"/>
        </a:p>
      </dgm:t>
    </dgm:pt>
    <dgm:pt modelId="{01EE54FE-87A6-4400-8AD2-D3EEDB6D2C46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O" sz="1000" dirty="0" smtClean="0"/>
            <a:t>PROYECTOS DE  FORTALECIMIENTO</a:t>
          </a:r>
          <a:endParaRPr lang="es-CO" sz="1000" dirty="0"/>
        </a:p>
      </dgm:t>
    </dgm:pt>
    <dgm:pt modelId="{247C176C-9C62-4D71-8435-4F800CC856A7}" type="parTrans" cxnId="{B3204F60-F0CF-4829-AA50-6A02F2FC4CC7}">
      <dgm:prSet/>
      <dgm:spPr/>
      <dgm:t>
        <a:bodyPr/>
        <a:lstStyle/>
        <a:p>
          <a:endParaRPr lang="es-CO"/>
        </a:p>
      </dgm:t>
    </dgm:pt>
    <dgm:pt modelId="{C52F7A63-8649-4C94-97F7-FA3E19C0D0D4}" type="sibTrans" cxnId="{B3204F60-F0CF-4829-AA50-6A02F2FC4CC7}">
      <dgm:prSet/>
      <dgm:spPr/>
      <dgm:t>
        <a:bodyPr/>
        <a:lstStyle/>
        <a:p>
          <a:endParaRPr lang="es-CO"/>
        </a:p>
      </dgm:t>
    </dgm:pt>
    <dgm:pt modelId="{13D0832B-977A-4D7E-9DAB-86CADDD0A032}">
      <dgm:prSet phldrT="[Texto]" custT="1"/>
      <dgm:spPr/>
      <dgm:t>
        <a:bodyPr/>
        <a:lstStyle/>
        <a:p>
          <a:r>
            <a:rPr lang="es-CO" sz="1600" dirty="0" smtClean="0"/>
            <a:t>Diversificación</a:t>
          </a:r>
          <a:r>
            <a:rPr lang="es-CO" sz="1600" baseline="0" dirty="0" smtClean="0"/>
            <a:t> de la producción.</a:t>
          </a:r>
          <a:endParaRPr lang="es-CO" sz="1600" dirty="0"/>
        </a:p>
      </dgm:t>
    </dgm:pt>
    <dgm:pt modelId="{A47031A1-3E8D-4BFD-A355-624D54E1B2C8}" type="parTrans" cxnId="{D8E5D31A-351B-4836-9D7B-037FACABA201}">
      <dgm:prSet/>
      <dgm:spPr/>
      <dgm:t>
        <a:bodyPr/>
        <a:lstStyle/>
        <a:p>
          <a:endParaRPr lang="es-CO"/>
        </a:p>
      </dgm:t>
    </dgm:pt>
    <dgm:pt modelId="{ADD59A50-F024-4B51-9648-A614A7919736}" type="sibTrans" cxnId="{D8E5D31A-351B-4836-9D7B-037FACABA201}">
      <dgm:prSet/>
      <dgm:spPr/>
      <dgm:t>
        <a:bodyPr/>
        <a:lstStyle/>
        <a:p>
          <a:endParaRPr lang="es-CO"/>
        </a:p>
      </dgm:t>
    </dgm:pt>
    <dgm:pt modelId="{97531471-367A-4A45-97E9-98F938F712CE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sz="1100" dirty="0" smtClean="0"/>
            <a:t>PROYECTOS DE ACELERACIÓN</a:t>
          </a:r>
          <a:endParaRPr lang="es-CO" sz="1100" dirty="0"/>
        </a:p>
      </dgm:t>
    </dgm:pt>
    <dgm:pt modelId="{A494D5FB-1551-48A7-819E-741B81B76B73}" type="parTrans" cxnId="{A6E245A0-72C5-45DB-8FC0-05767E80B399}">
      <dgm:prSet/>
      <dgm:spPr/>
      <dgm:t>
        <a:bodyPr/>
        <a:lstStyle/>
        <a:p>
          <a:endParaRPr lang="es-CO"/>
        </a:p>
      </dgm:t>
    </dgm:pt>
    <dgm:pt modelId="{C5D2C528-BEC7-411A-801B-E98C74C50C3A}" type="sibTrans" cxnId="{A6E245A0-72C5-45DB-8FC0-05767E80B399}">
      <dgm:prSet/>
      <dgm:spPr/>
      <dgm:t>
        <a:bodyPr/>
        <a:lstStyle/>
        <a:p>
          <a:endParaRPr lang="es-CO"/>
        </a:p>
      </dgm:t>
    </dgm:pt>
    <dgm:pt modelId="{6BC103F3-4EB4-4BF0-8167-BDE55FC010E8}">
      <dgm:prSet phldrT="[Texto]" custT="1"/>
      <dgm:spPr/>
      <dgm:t>
        <a:bodyPr/>
        <a:lstStyle/>
        <a:p>
          <a:r>
            <a:rPr lang="es-CO" sz="1600" dirty="0" smtClean="0"/>
            <a:t>Capitalización</a:t>
          </a:r>
          <a:endParaRPr lang="es-CO" sz="1600" dirty="0"/>
        </a:p>
      </dgm:t>
    </dgm:pt>
    <dgm:pt modelId="{99F9E9A5-46E7-43E4-B1B5-20D2F27A79AD}" type="parTrans" cxnId="{36E4B197-B056-4450-AC40-BD0D35181CFB}">
      <dgm:prSet/>
      <dgm:spPr/>
      <dgm:t>
        <a:bodyPr/>
        <a:lstStyle/>
        <a:p>
          <a:endParaRPr lang="es-CO"/>
        </a:p>
      </dgm:t>
    </dgm:pt>
    <dgm:pt modelId="{4C6CE402-DA17-4FF3-8BCF-D9FEB98DCA9E}" type="sibTrans" cxnId="{36E4B197-B056-4450-AC40-BD0D35181CFB}">
      <dgm:prSet/>
      <dgm:spPr/>
      <dgm:t>
        <a:bodyPr/>
        <a:lstStyle/>
        <a:p>
          <a:endParaRPr lang="es-CO"/>
        </a:p>
      </dgm:t>
    </dgm:pt>
    <dgm:pt modelId="{5A943629-EF2F-478F-89B3-647943491550}">
      <dgm:prSet phldrT="[Texto]" custT="1"/>
      <dgm:spPr/>
      <dgm:t>
        <a:bodyPr/>
        <a:lstStyle/>
        <a:p>
          <a:r>
            <a:rPr lang="es-CO" sz="1600" dirty="0" smtClean="0"/>
            <a:t>Se incremente el nivel de empleo.</a:t>
          </a:r>
          <a:endParaRPr lang="es-CO" sz="1600" dirty="0"/>
        </a:p>
      </dgm:t>
    </dgm:pt>
    <dgm:pt modelId="{64A1998C-FCE9-4426-A8C2-F68D3FB96033}" type="parTrans" cxnId="{3CE17618-7476-4A28-9468-5459D6CDDD6F}">
      <dgm:prSet/>
      <dgm:spPr/>
      <dgm:t>
        <a:bodyPr/>
        <a:lstStyle/>
        <a:p>
          <a:endParaRPr lang="es-CO"/>
        </a:p>
      </dgm:t>
    </dgm:pt>
    <dgm:pt modelId="{FAA51916-6BF7-4132-BBAE-3DF53C030506}" type="sibTrans" cxnId="{3CE17618-7476-4A28-9468-5459D6CDDD6F}">
      <dgm:prSet/>
      <dgm:spPr/>
      <dgm:t>
        <a:bodyPr/>
        <a:lstStyle/>
        <a:p>
          <a:endParaRPr lang="es-CO"/>
        </a:p>
      </dgm:t>
    </dgm:pt>
    <dgm:pt modelId="{0E40F281-AA5B-48F6-B8BF-F09AD6ECCB25}">
      <dgm:prSet phldrT="[Texto]" custT="1"/>
      <dgm:spPr/>
      <dgm:t>
        <a:bodyPr/>
        <a:lstStyle/>
        <a:p>
          <a:r>
            <a:rPr lang="es-CO" sz="1600" dirty="0" smtClean="0"/>
            <a:t>Se genere puestos de trabajo.</a:t>
          </a:r>
          <a:endParaRPr lang="es-CO" sz="1600" dirty="0"/>
        </a:p>
      </dgm:t>
    </dgm:pt>
    <dgm:pt modelId="{0B11DA25-0D2C-4FAA-8BB3-420DD973AD05}" type="parTrans" cxnId="{3639E4DC-F828-4581-AC31-BC675FB0D23D}">
      <dgm:prSet/>
      <dgm:spPr/>
      <dgm:t>
        <a:bodyPr/>
        <a:lstStyle/>
        <a:p>
          <a:endParaRPr lang="es-CO"/>
        </a:p>
      </dgm:t>
    </dgm:pt>
    <dgm:pt modelId="{4E2DAEB9-D00A-4571-9A12-429E4D6D550C}" type="sibTrans" cxnId="{3639E4DC-F828-4581-AC31-BC675FB0D23D}">
      <dgm:prSet/>
      <dgm:spPr/>
      <dgm:t>
        <a:bodyPr/>
        <a:lstStyle/>
        <a:p>
          <a:endParaRPr lang="es-CO"/>
        </a:p>
      </dgm:t>
    </dgm:pt>
    <dgm:pt modelId="{3A9521D0-D750-48B7-B876-3857325FDB22}" type="pres">
      <dgm:prSet presAssocID="{6C477684-FAE7-4BA9-98E1-8D25A3FE374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EFF1C38-3111-484B-BE63-D7DBA3024796}" type="pres">
      <dgm:prSet presAssocID="{6C477684-FAE7-4BA9-98E1-8D25A3FE374F}" presName="cycle" presStyleCnt="0"/>
      <dgm:spPr/>
    </dgm:pt>
    <dgm:pt modelId="{4C4B1FD7-61CC-43D0-9863-0F19058DF0D4}" type="pres">
      <dgm:prSet presAssocID="{6C477684-FAE7-4BA9-98E1-8D25A3FE374F}" presName="centerShape" presStyleCnt="0"/>
      <dgm:spPr/>
    </dgm:pt>
    <dgm:pt modelId="{58D63804-84B0-4DCE-81F3-60F4B255D326}" type="pres">
      <dgm:prSet presAssocID="{6C477684-FAE7-4BA9-98E1-8D25A3FE374F}" presName="connSite" presStyleLbl="node1" presStyleIdx="0" presStyleCnt="4"/>
      <dgm:spPr/>
    </dgm:pt>
    <dgm:pt modelId="{2510EECD-EA63-47F8-BC85-1EF7BD9D9277}" type="pres">
      <dgm:prSet presAssocID="{6C477684-FAE7-4BA9-98E1-8D25A3FE374F}" presName="visible" presStyleLbl="node1" presStyleIdx="0" presStyleCnt="4" custLinFactNeighborX="71066" custLinFactNeighborY="-272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  <dgm:pt modelId="{680BC6C4-6718-4167-96E0-495A769A720E}" type="pres">
      <dgm:prSet presAssocID="{7E739EBF-48D1-42F9-A753-93A35AC97BBC}" presName="Name25" presStyleLbl="parChTrans1D1" presStyleIdx="0" presStyleCnt="3"/>
      <dgm:spPr/>
      <dgm:t>
        <a:bodyPr/>
        <a:lstStyle/>
        <a:p>
          <a:endParaRPr lang="es-CO"/>
        </a:p>
      </dgm:t>
    </dgm:pt>
    <dgm:pt modelId="{4072062D-FE08-4822-93E4-9CA9685303F5}" type="pres">
      <dgm:prSet presAssocID="{35CACF5B-352D-41A0-A9CA-A667F2CF6FA0}" presName="node" presStyleCnt="0"/>
      <dgm:spPr/>
    </dgm:pt>
    <dgm:pt modelId="{87DD26B9-3DA7-45F5-A2B3-C58F3EA20740}" type="pres">
      <dgm:prSet presAssocID="{35CACF5B-352D-41A0-A9CA-A667F2CF6FA0}" presName="parentNode" presStyleLbl="node1" presStyleIdx="1" presStyleCnt="4" custLinFactX="29634" custLinFactNeighborX="100000" custLinFactNeighborY="-541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5BFFFB-BD4A-45AE-BDB0-A5072DA2DD8F}" type="pres">
      <dgm:prSet presAssocID="{35CACF5B-352D-41A0-A9CA-A667F2CF6FA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354F8F-D574-4494-B5ED-1000AD3C3A43}" type="pres">
      <dgm:prSet presAssocID="{247C176C-9C62-4D71-8435-4F800CC856A7}" presName="Name25" presStyleLbl="parChTrans1D1" presStyleIdx="1" presStyleCnt="3"/>
      <dgm:spPr/>
      <dgm:t>
        <a:bodyPr/>
        <a:lstStyle/>
        <a:p>
          <a:endParaRPr lang="es-CO"/>
        </a:p>
      </dgm:t>
    </dgm:pt>
    <dgm:pt modelId="{7296EBB0-E947-476F-B703-CD456D2EC2CB}" type="pres">
      <dgm:prSet presAssocID="{01EE54FE-87A6-4400-8AD2-D3EEDB6D2C46}" presName="node" presStyleCnt="0"/>
      <dgm:spPr/>
    </dgm:pt>
    <dgm:pt modelId="{E5E276A5-A732-4584-AE2D-41467196A130}" type="pres">
      <dgm:prSet presAssocID="{01EE54FE-87A6-4400-8AD2-D3EEDB6D2C46}" presName="parentNode" presStyleLbl="node1" presStyleIdx="2" presStyleCnt="4" custScaleX="109082" custLinFactX="998" custLinFactNeighborX="100000" custLinFactNeighborY="-4008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2BF6EC8-74BE-4F1B-B62C-ABA29A05F922}" type="pres">
      <dgm:prSet presAssocID="{01EE54FE-87A6-4400-8AD2-D3EEDB6D2C4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F8C54D-1FAF-48CB-800B-9F289D216A49}" type="pres">
      <dgm:prSet presAssocID="{A494D5FB-1551-48A7-819E-741B81B76B73}" presName="Name25" presStyleLbl="parChTrans1D1" presStyleIdx="2" presStyleCnt="3"/>
      <dgm:spPr/>
      <dgm:t>
        <a:bodyPr/>
        <a:lstStyle/>
        <a:p>
          <a:endParaRPr lang="es-CO"/>
        </a:p>
      </dgm:t>
    </dgm:pt>
    <dgm:pt modelId="{99E8C06A-1E11-4C43-9095-621C740DDBE5}" type="pres">
      <dgm:prSet presAssocID="{97531471-367A-4A45-97E9-98F938F712CE}" presName="node" presStyleCnt="0"/>
      <dgm:spPr/>
    </dgm:pt>
    <dgm:pt modelId="{47068DE8-C5EC-48C6-89AA-326FA0907A04}" type="pres">
      <dgm:prSet presAssocID="{97531471-367A-4A45-97E9-98F938F712CE}" presName="parentNode" presStyleLbl="node1" presStyleIdx="3" presStyleCnt="4" custLinFactX="9979" custLinFactNeighborX="100000" custLinFactNeighborY="-1622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535534-9207-453F-95FC-05078516D953}" type="pres">
      <dgm:prSet presAssocID="{97531471-367A-4A45-97E9-98F938F712CE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7FFA8BC-9A05-420F-A52B-1DA6D2925A7B}" type="presOf" srcId="{01EE54FE-87A6-4400-8AD2-D3EEDB6D2C46}" destId="{E5E276A5-A732-4584-AE2D-41467196A130}" srcOrd="0" destOrd="0" presId="urn:microsoft.com/office/officeart/2005/8/layout/radial2"/>
    <dgm:cxn modelId="{25212543-F519-4AE6-913E-542D4994382A}" type="presOf" srcId="{97531471-367A-4A45-97E9-98F938F712CE}" destId="{47068DE8-C5EC-48C6-89AA-326FA0907A04}" srcOrd="0" destOrd="0" presId="urn:microsoft.com/office/officeart/2005/8/layout/radial2"/>
    <dgm:cxn modelId="{B7F2A306-5AB8-421D-B359-1688B102CAB4}" srcId="{6C477684-FAE7-4BA9-98E1-8D25A3FE374F}" destId="{35CACF5B-352D-41A0-A9CA-A667F2CF6FA0}" srcOrd="0" destOrd="0" parTransId="{7E739EBF-48D1-42F9-A753-93A35AC97BBC}" sibTransId="{D5373086-7A5B-4AC4-9B6C-1FDEEF7C2004}"/>
    <dgm:cxn modelId="{52A4A041-070A-4796-98F2-7EE095E00D15}" type="presOf" srcId="{7E739EBF-48D1-42F9-A753-93A35AC97BBC}" destId="{680BC6C4-6718-4167-96E0-495A769A720E}" srcOrd="0" destOrd="0" presId="urn:microsoft.com/office/officeart/2005/8/layout/radial2"/>
    <dgm:cxn modelId="{A3BDA13C-8941-46FE-9E32-5656EC0324BC}" type="presOf" srcId="{6BC103F3-4EB4-4BF0-8167-BDE55FC010E8}" destId="{08535534-9207-453F-95FC-05078516D953}" srcOrd="0" destOrd="0" presId="urn:microsoft.com/office/officeart/2005/8/layout/radial2"/>
    <dgm:cxn modelId="{B3204F60-F0CF-4829-AA50-6A02F2FC4CC7}" srcId="{6C477684-FAE7-4BA9-98E1-8D25A3FE374F}" destId="{01EE54FE-87A6-4400-8AD2-D3EEDB6D2C46}" srcOrd="1" destOrd="0" parTransId="{247C176C-9C62-4D71-8435-4F800CC856A7}" sibTransId="{C52F7A63-8649-4C94-97F7-FA3E19C0D0D4}"/>
    <dgm:cxn modelId="{CA3D32EE-1A59-4F49-9FAF-BCA89A45B71A}" type="presOf" srcId="{247C176C-9C62-4D71-8435-4F800CC856A7}" destId="{2A354F8F-D574-4494-B5ED-1000AD3C3A43}" srcOrd="0" destOrd="0" presId="urn:microsoft.com/office/officeart/2005/8/layout/radial2"/>
    <dgm:cxn modelId="{7F1485B8-4134-4C72-8709-CA491C543897}" type="presOf" srcId="{74DE74BB-AF79-43FB-9B31-D327E08BCCD0}" destId="{B35BFFFB-BD4A-45AE-BDB0-A5072DA2DD8F}" srcOrd="0" destOrd="1" presId="urn:microsoft.com/office/officeart/2005/8/layout/radial2"/>
    <dgm:cxn modelId="{3E7931A7-9224-4AE2-BA3F-CC45D197763E}" type="presOf" srcId="{5A943629-EF2F-478F-89B3-647943491550}" destId="{08535534-9207-453F-95FC-05078516D953}" srcOrd="0" destOrd="1" presId="urn:microsoft.com/office/officeart/2005/8/layout/radial2"/>
    <dgm:cxn modelId="{705C46A8-1FD8-4E7E-ABE3-B474405F8A90}" srcId="{35CACF5B-352D-41A0-A9CA-A667F2CF6FA0}" destId="{74DE74BB-AF79-43FB-9B31-D327E08BCCD0}" srcOrd="1" destOrd="0" parTransId="{FF15E803-FFDE-4227-9392-E5A1B6A9884D}" sibTransId="{7BEFF355-72BE-4B55-B984-DBD3BEC30200}"/>
    <dgm:cxn modelId="{36E4B197-B056-4450-AC40-BD0D35181CFB}" srcId="{97531471-367A-4A45-97E9-98F938F712CE}" destId="{6BC103F3-4EB4-4BF0-8167-BDE55FC010E8}" srcOrd="0" destOrd="0" parTransId="{99F9E9A5-46E7-43E4-B1B5-20D2F27A79AD}" sibTransId="{4C6CE402-DA17-4FF3-8BCF-D9FEB98DCA9E}"/>
    <dgm:cxn modelId="{DE7AA45A-37B7-4123-A056-E1491329294C}" type="presOf" srcId="{35CACF5B-352D-41A0-A9CA-A667F2CF6FA0}" destId="{87DD26B9-3DA7-45F5-A2B3-C58F3EA20740}" srcOrd="0" destOrd="0" presId="urn:microsoft.com/office/officeart/2005/8/layout/radial2"/>
    <dgm:cxn modelId="{40FF8FBC-B3F7-4AF9-9D19-1FF420970A48}" type="presOf" srcId="{3A31C0C5-329C-490F-9FAB-E6A71C3E561C}" destId="{B35BFFFB-BD4A-45AE-BDB0-A5072DA2DD8F}" srcOrd="0" destOrd="0" presId="urn:microsoft.com/office/officeart/2005/8/layout/radial2"/>
    <dgm:cxn modelId="{57EFC64A-0A6F-4134-BF8E-BC05989B573A}" type="presOf" srcId="{6C477684-FAE7-4BA9-98E1-8D25A3FE374F}" destId="{3A9521D0-D750-48B7-B876-3857325FDB22}" srcOrd="0" destOrd="0" presId="urn:microsoft.com/office/officeart/2005/8/layout/radial2"/>
    <dgm:cxn modelId="{44F026A1-03D2-4666-AFC1-51AE318B6EFC}" type="presOf" srcId="{A494D5FB-1551-48A7-819E-741B81B76B73}" destId="{5EF8C54D-1FAF-48CB-800B-9F289D216A49}" srcOrd="0" destOrd="0" presId="urn:microsoft.com/office/officeart/2005/8/layout/radial2"/>
    <dgm:cxn modelId="{A6E245A0-72C5-45DB-8FC0-05767E80B399}" srcId="{6C477684-FAE7-4BA9-98E1-8D25A3FE374F}" destId="{97531471-367A-4A45-97E9-98F938F712CE}" srcOrd="2" destOrd="0" parTransId="{A494D5FB-1551-48A7-819E-741B81B76B73}" sibTransId="{C5D2C528-BEC7-411A-801B-E98C74C50C3A}"/>
    <dgm:cxn modelId="{E16FD431-7085-47A5-B519-084DF257332C}" type="presOf" srcId="{13D0832B-977A-4D7E-9DAB-86CADDD0A032}" destId="{82BF6EC8-74BE-4F1B-B62C-ABA29A05F922}" srcOrd="0" destOrd="0" presId="urn:microsoft.com/office/officeart/2005/8/layout/radial2"/>
    <dgm:cxn modelId="{3639E4DC-F828-4581-AC31-BC675FB0D23D}" srcId="{01EE54FE-87A6-4400-8AD2-D3EEDB6D2C46}" destId="{0E40F281-AA5B-48F6-B8BF-F09AD6ECCB25}" srcOrd="1" destOrd="0" parTransId="{0B11DA25-0D2C-4FAA-8BB3-420DD973AD05}" sibTransId="{4E2DAEB9-D00A-4571-9A12-429E4D6D550C}"/>
    <dgm:cxn modelId="{3CE17618-7476-4A28-9468-5459D6CDDD6F}" srcId="{97531471-367A-4A45-97E9-98F938F712CE}" destId="{5A943629-EF2F-478F-89B3-647943491550}" srcOrd="1" destOrd="0" parTransId="{64A1998C-FCE9-4426-A8C2-F68D3FB96033}" sibTransId="{FAA51916-6BF7-4132-BBAE-3DF53C030506}"/>
    <dgm:cxn modelId="{D8E5D31A-351B-4836-9D7B-037FACABA201}" srcId="{01EE54FE-87A6-4400-8AD2-D3EEDB6D2C46}" destId="{13D0832B-977A-4D7E-9DAB-86CADDD0A032}" srcOrd="0" destOrd="0" parTransId="{A47031A1-3E8D-4BFD-A355-624D54E1B2C8}" sibTransId="{ADD59A50-F024-4B51-9648-A614A7919736}"/>
    <dgm:cxn modelId="{59D5E9ED-1AB1-450A-8F4E-8A77332A5FE0}" srcId="{35CACF5B-352D-41A0-A9CA-A667F2CF6FA0}" destId="{3A31C0C5-329C-490F-9FAB-E6A71C3E561C}" srcOrd="0" destOrd="0" parTransId="{3B01C299-2D08-4432-B9E3-170D39B568E6}" sibTransId="{C493F31A-1995-4F15-952C-CBB2081A714F}"/>
    <dgm:cxn modelId="{C36C93AE-102C-4AB6-A91B-2E419A44D078}" type="presOf" srcId="{0E40F281-AA5B-48F6-B8BF-F09AD6ECCB25}" destId="{82BF6EC8-74BE-4F1B-B62C-ABA29A05F922}" srcOrd="0" destOrd="1" presId="urn:microsoft.com/office/officeart/2005/8/layout/radial2"/>
    <dgm:cxn modelId="{9E009CAC-1EB0-4594-A3AF-EBE4A5CEFA3C}" type="presParOf" srcId="{3A9521D0-D750-48B7-B876-3857325FDB22}" destId="{AEFF1C38-3111-484B-BE63-D7DBA3024796}" srcOrd="0" destOrd="0" presId="urn:microsoft.com/office/officeart/2005/8/layout/radial2"/>
    <dgm:cxn modelId="{1514F63F-A28F-4CAD-93FA-A6362CD6ED36}" type="presParOf" srcId="{AEFF1C38-3111-484B-BE63-D7DBA3024796}" destId="{4C4B1FD7-61CC-43D0-9863-0F19058DF0D4}" srcOrd="0" destOrd="0" presId="urn:microsoft.com/office/officeart/2005/8/layout/radial2"/>
    <dgm:cxn modelId="{34BDF96B-6CA3-42DF-8290-83E9039FD426}" type="presParOf" srcId="{4C4B1FD7-61CC-43D0-9863-0F19058DF0D4}" destId="{58D63804-84B0-4DCE-81F3-60F4B255D326}" srcOrd="0" destOrd="0" presId="urn:microsoft.com/office/officeart/2005/8/layout/radial2"/>
    <dgm:cxn modelId="{6497C08C-804A-43FD-9A71-670EFF8B61B3}" type="presParOf" srcId="{4C4B1FD7-61CC-43D0-9863-0F19058DF0D4}" destId="{2510EECD-EA63-47F8-BC85-1EF7BD9D9277}" srcOrd="1" destOrd="0" presId="urn:microsoft.com/office/officeart/2005/8/layout/radial2"/>
    <dgm:cxn modelId="{51A73945-DD68-4BD3-A8BC-A2E64C3EAA2A}" type="presParOf" srcId="{AEFF1C38-3111-484B-BE63-D7DBA3024796}" destId="{680BC6C4-6718-4167-96E0-495A769A720E}" srcOrd="1" destOrd="0" presId="urn:microsoft.com/office/officeart/2005/8/layout/radial2"/>
    <dgm:cxn modelId="{93CB130D-C370-4486-B8BD-8159A5B62614}" type="presParOf" srcId="{AEFF1C38-3111-484B-BE63-D7DBA3024796}" destId="{4072062D-FE08-4822-93E4-9CA9685303F5}" srcOrd="2" destOrd="0" presId="urn:microsoft.com/office/officeart/2005/8/layout/radial2"/>
    <dgm:cxn modelId="{328EF6C4-7CB4-4439-811E-E70E3251D884}" type="presParOf" srcId="{4072062D-FE08-4822-93E4-9CA9685303F5}" destId="{87DD26B9-3DA7-45F5-A2B3-C58F3EA20740}" srcOrd="0" destOrd="0" presId="urn:microsoft.com/office/officeart/2005/8/layout/radial2"/>
    <dgm:cxn modelId="{2D8884D2-7810-481B-9F36-352D815968DA}" type="presParOf" srcId="{4072062D-FE08-4822-93E4-9CA9685303F5}" destId="{B35BFFFB-BD4A-45AE-BDB0-A5072DA2DD8F}" srcOrd="1" destOrd="0" presId="urn:microsoft.com/office/officeart/2005/8/layout/radial2"/>
    <dgm:cxn modelId="{A2B9495E-3A4E-4EE2-A3B2-6E0743CC12CA}" type="presParOf" srcId="{AEFF1C38-3111-484B-BE63-D7DBA3024796}" destId="{2A354F8F-D574-4494-B5ED-1000AD3C3A43}" srcOrd="3" destOrd="0" presId="urn:microsoft.com/office/officeart/2005/8/layout/radial2"/>
    <dgm:cxn modelId="{7F57176A-49A2-4A71-BA8A-C159536A79D8}" type="presParOf" srcId="{AEFF1C38-3111-484B-BE63-D7DBA3024796}" destId="{7296EBB0-E947-476F-B703-CD456D2EC2CB}" srcOrd="4" destOrd="0" presId="urn:microsoft.com/office/officeart/2005/8/layout/radial2"/>
    <dgm:cxn modelId="{ACF4F50A-9193-4EA1-AF91-9F93C679A70D}" type="presParOf" srcId="{7296EBB0-E947-476F-B703-CD456D2EC2CB}" destId="{E5E276A5-A732-4584-AE2D-41467196A130}" srcOrd="0" destOrd="0" presId="urn:microsoft.com/office/officeart/2005/8/layout/radial2"/>
    <dgm:cxn modelId="{80433E68-6578-46A6-812E-33B886A7CF23}" type="presParOf" srcId="{7296EBB0-E947-476F-B703-CD456D2EC2CB}" destId="{82BF6EC8-74BE-4F1B-B62C-ABA29A05F922}" srcOrd="1" destOrd="0" presId="urn:microsoft.com/office/officeart/2005/8/layout/radial2"/>
    <dgm:cxn modelId="{A10B367C-398B-4780-A041-ABF33E436941}" type="presParOf" srcId="{AEFF1C38-3111-484B-BE63-D7DBA3024796}" destId="{5EF8C54D-1FAF-48CB-800B-9F289D216A49}" srcOrd="5" destOrd="0" presId="urn:microsoft.com/office/officeart/2005/8/layout/radial2"/>
    <dgm:cxn modelId="{75B7170C-6A2D-4A89-8682-4E3CFE175580}" type="presParOf" srcId="{AEFF1C38-3111-484B-BE63-D7DBA3024796}" destId="{99E8C06A-1E11-4C43-9095-621C740DDBE5}" srcOrd="6" destOrd="0" presId="urn:microsoft.com/office/officeart/2005/8/layout/radial2"/>
    <dgm:cxn modelId="{78F37E43-61F5-4576-A022-021AFE19E48B}" type="presParOf" srcId="{99E8C06A-1E11-4C43-9095-621C740DDBE5}" destId="{47068DE8-C5EC-48C6-89AA-326FA0907A04}" srcOrd="0" destOrd="0" presId="urn:microsoft.com/office/officeart/2005/8/layout/radial2"/>
    <dgm:cxn modelId="{4490DC3C-8E1E-4ABF-8435-AEE010D06C92}" type="presParOf" srcId="{99E8C06A-1E11-4C43-9095-621C740DDBE5}" destId="{08535534-9207-453F-95FC-05078516D95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B3E81-500F-426A-BD6E-C901042206C4}" type="doc">
      <dgm:prSet loTypeId="urn:microsoft.com/office/officeart/2009/3/layout/Descending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6FD69674-3582-4269-8CFD-73FC1F58C6C9}">
      <dgm:prSet phldrT="[Texto]"/>
      <dgm:spPr/>
      <dgm:t>
        <a:bodyPr/>
        <a:lstStyle/>
        <a:p>
          <a:pPr algn="ctr"/>
          <a:r>
            <a:rPr lang="es-CO" b="1" dirty="0" smtClean="0">
              <a:solidFill>
                <a:schemeClr val="tx1"/>
              </a:solidFill>
            </a:rPr>
            <a:t>SOCIALIZACION</a:t>
          </a:r>
          <a:endParaRPr lang="es-CO" b="1" dirty="0">
            <a:solidFill>
              <a:schemeClr val="tx1"/>
            </a:solidFill>
          </a:endParaRPr>
        </a:p>
      </dgm:t>
    </dgm:pt>
    <dgm:pt modelId="{538E0E9E-AFBB-462A-9E55-AD35F0FBF1A6}" type="parTrans" cxnId="{E212CF4A-5934-40FE-96CA-C821368FC6D0}">
      <dgm:prSet/>
      <dgm:spPr/>
      <dgm:t>
        <a:bodyPr/>
        <a:lstStyle/>
        <a:p>
          <a:endParaRPr lang="es-CO"/>
        </a:p>
      </dgm:t>
    </dgm:pt>
    <dgm:pt modelId="{7482C4EA-7BD8-4786-986F-1554A14A6C89}" type="sibTrans" cxnId="{E212CF4A-5934-40FE-96CA-C821368FC6D0}">
      <dgm:prSet/>
      <dgm:spPr/>
      <dgm:t>
        <a:bodyPr/>
        <a:lstStyle/>
        <a:p>
          <a:endParaRPr lang="es-CO"/>
        </a:p>
      </dgm:t>
    </dgm:pt>
    <dgm:pt modelId="{2E54424D-A940-4F69-8611-6463A1881C1E}">
      <dgm:prSet/>
      <dgm:spPr/>
      <dgm:t>
        <a:bodyPr/>
        <a:lstStyle/>
        <a:p>
          <a:pPr algn="ctr"/>
          <a:r>
            <a:rPr lang="es-CO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INICIAR PROCESOS DE EMPRENDIMIENTO  LIDERAZGO INDIVIDUAL – COLECTIVO – TRABAJO EN EQUIPO</a:t>
          </a:r>
          <a:endParaRPr lang="es-CO" dirty="0">
            <a:solidFill>
              <a:schemeClr val="tx1"/>
            </a:solidFill>
          </a:endParaRPr>
        </a:p>
      </dgm:t>
    </dgm:pt>
    <dgm:pt modelId="{DE31ECCD-21F9-4B0B-B58E-7B8C8C9479A1}" type="parTrans" cxnId="{5C355312-BE8E-43A9-890C-717F7E20A9A9}">
      <dgm:prSet/>
      <dgm:spPr/>
      <dgm:t>
        <a:bodyPr/>
        <a:lstStyle/>
        <a:p>
          <a:endParaRPr lang="es-CO"/>
        </a:p>
      </dgm:t>
    </dgm:pt>
    <dgm:pt modelId="{F3A8D6A7-B05B-4334-BCA7-8EDA24F89D00}" type="sibTrans" cxnId="{5C355312-BE8E-43A9-890C-717F7E20A9A9}">
      <dgm:prSet/>
      <dgm:spPr/>
      <dgm:t>
        <a:bodyPr/>
        <a:lstStyle/>
        <a:p>
          <a:endParaRPr lang="es-CO"/>
        </a:p>
      </dgm:t>
    </dgm:pt>
    <dgm:pt modelId="{208ECE1C-E8B1-4F7D-90FB-E6212875E0FF}">
      <dgm:prSet custT="1"/>
      <dgm:spPr/>
      <dgm:t>
        <a:bodyPr/>
        <a:lstStyle/>
        <a:p>
          <a:pPr algn="ctr"/>
          <a:r>
            <a:rPr lang="es-CO" sz="1600" b="1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PRESENTACION PROYECTO PARA FINANCIAMIENTO</a:t>
          </a:r>
          <a:endParaRPr lang="es-CO" sz="1600" b="1" dirty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</dgm:t>
    </dgm:pt>
    <dgm:pt modelId="{10697979-AA87-452A-90FB-19D695D364E4}" type="parTrans" cxnId="{4C46B103-F2EC-474A-B60A-840CDECA2AFA}">
      <dgm:prSet/>
      <dgm:spPr/>
      <dgm:t>
        <a:bodyPr/>
        <a:lstStyle/>
        <a:p>
          <a:endParaRPr lang="es-CO"/>
        </a:p>
      </dgm:t>
    </dgm:pt>
    <dgm:pt modelId="{BFFEFC5E-A7F7-4DF7-BBF3-4E9D1761B02C}" type="sibTrans" cxnId="{4C46B103-F2EC-474A-B60A-840CDECA2AFA}">
      <dgm:prSet/>
      <dgm:spPr/>
      <dgm:t>
        <a:bodyPr/>
        <a:lstStyle/>
        <a:p>
          <a:endParaRPr lang="es-CO"/>
        </a:p>
      </dgm:t>
    </dgm:pt>
    <dgm:pt modelId="{6C94081B-52EA-414C-BFC6-FE315B4A2658}">
      <dgm:prSet/>
      <dgm:spPr/>
      <dgm:t>
        <a:bodyPr/>
        <a:lstStyle/>
        <a:p>
          <a:pPr algn="ctr"/>
          <a:r>
            <a:rPr lang="es-CO" b="1" dirty="0" smtClean="0">
              <a:solidFill>
                <a:schemeClr val="tx1"/>
              </a:solidFill>
            </a:rPr>
            <a:t>IDENTIFICACION DE PERSONAS  EMPRENDEDORAS </a:t>
          </a:r>
          <a:endParaRPr lang="es-CO" b="1" dirty="0">
            <a:solidFill>
              <a:schemeClr val="tx1"/>
            </a:solidFill>
          </a:endParaRPr>
        </a:p>
      </dgm:t>
    </dgm:pt>
    <dgm:pt modelId="{947DF2B3-C147-409B-BC36-F776573AA0CA}" type="sibTrans" cxnId="{0297A35D-10AC-4500-8185-672E583DD6BC}">
      <dgm:prSet/>
      <dgm:spPr/>
      <dgm:t>
        <a:bodyPr/>
        <a:lstStyle/>
        <a:p>
          <a:endParaRPr lang="es-CO"/>
        </a:p>
      </dgm:t>
    </dgm:pt>
    <dgm:pt modelId="{090D629C-E00F-4193-A57B-CEB02DD36365}" type="parTrans" cxnId="{0297A35D-10AC-4500-8185-672E583DD6BC}">
      <dgm:prSet/>
      <dgm:spPr/>
      <dgm:t>
        <a:bodyPr/>
        <a:lstStyle/>
        <a:p>
          <a:endParaRPr lang="es-CO"/>
        </a:p>
      </dgm:t>
    </dgm:pt>
    <dgm:pt modelId="{9817AC78-5B1E-47F3-977F-4C33C0BE5518}">
      <dgm:prSet/>
      <dgm:spPr/>
      <dgm:t>
        <a:bodyPr/>
        <a:lstStyle/>
        <a:p>
          <a:pPr algn="ctr"/>
          <a:r>
            <a:rPr lang="es-CO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ELABORACION Y ESTRUCTURACION DE UN PROYECTO PRODUCTIVO </a:t>
          </a:r>
          <a:endParaRPr lang="es-CO" b="1" dirty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</dgm:t>
    </dgm:pt>
    <dgm:pt modelId="{BC180A70-41C8-448C-A4CA-33E5DF7C0ADA}" type="sibTrans" cxnId="{7686C506-FD77-47AB-B3A2-76C425FDB647}">
      <dgm:prSet/>
      <dgm:spPr/>
      <dgm:t>
        <a:bodyPr/>
        <a:lstStyle/>
        <a:p>
          <a:endParaRPr lang="es-CO"/>
        </a:p>
      </dgm:t>
    </dgm:pt>
    <dgm:pt modelId="{38B92AC2-5141-44D9-8A2A-05B37A6D4BED}" type="parTrans" cxnId="{7686C506-FD77-47AB-B3A2-76C425FDB647}">
      <dgm:prSet/>
      <dgm:spPr/>
      <dgm:t>
        <a:bodyPr/>
        <a:lstStyle/>
        <a:p>
          <a:endParaRPr lang="es-CO"/>
        </a:p>
      </dgm:t>
    </dgm:pt>
    <dgm:pt modelId="{F60DFFBC-48DE-46C5-BD72-D5DA7B261B42}" type="pres">
      <dgm:prSet presAssocID="{093B3E81-500F-426A-BD6E-C901042206C4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CO"/>
        </a:p>
      </dgm:t>
    </dgm:pt>
    <dgm:pt modelId="{85C8BCAF-DAEB-4B4E-B0CE-C664440D0A09}" type="pres">
      <dgm:prSet presAssocID="{093B3E81-500F-426A-BD6E-C901042206C4}" presName="arrowNode" presStyleLbl="node1" presStyleIdx="0" presStyleCnt="1" custLinFactNeighborX="-240"/>
      <dgm:spPr/>
    </dgm:pt>
    <dgm:pt modelId="{9936FFBA-7801-456A-94D8-C30AE57987A2}" type="pres">
      <dgm:prSet presAssocID="{6FD69674-3582-4269-8CFD-73FC1F58C6C9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74645C0-4F5A-4F53-9451-29265CC6D807}" type="pres">
      <dgm:prSet presAssocID="{6C94081B-52EA-414C-BFC6-FE315B4A2658}" presName="txNode2" presStyleLbl="revTx" presStyleIdx="1" presStyleCnt="5" custLinFactNeighborX="-14020" custLinFactNeighborY="-2093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0435C76-7210-4FA6-8F70-1BD746B83604}" type="pres">
      <dgm:prSet presAssocID="{947DF2B3-C147-409B-BC36-F776573AA0CA}" presName="dotNode2" presStyleCnt="0"/>
      <dgm:spPr/>
    </dgm:pt>
    <dgm:pt modelId="{0D8A3B3C-B8E2-484B-9A5B-2408B9205D38}" type="pres">
      <dgm:prSet presAssocID="{947DF2B3-C147-409B-BC36-F776573AA0CA}" presName="dotRepeatNode" presStyleLbl="fgShp" presStyleIdx="0" presStyleCnt="3"/>
      <dgm:spPr/>
      <dgm:t>
        <a:bodyPr/>
        <a:lstStyle/>
        <a:p>
          <a:endParaRPr lang="es-CO"/>
        </a:p>
      </dgm:t>
    </dgm:pt>
    <dgm:pt modelId="{E0B2C8D3-F86A-4730-B72D-ACA0F937E394}" type="pres">
      <dgm:prSet presAssocID="{2E54424D-A940-4F69-8611-6463A1881C1E}" presName="txNode3" presStyleLbl="revTx" presStyleIdx="2" presStyleCnt="5" custLinFactNeighborX="6188" custLinFactNeighborY="4246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DC23CFC-4EED-4CAD-80E5-8B1CF00BE2CB}" type="pres">
      <dgm:prSet presAssocID="{F3A8D6A7-B05B-4334-BCA7-8EDA24F89D00}" presName="dotNode3" presStyleCnt="0"/>
      <dgm:spPr/>
    </dgm:pt>
    <dgm:pt modelId="{7679D9C0-B89D-47F8-8EC5-04B65BA6D71B}" type="pres">
      <dgm:prSet presAssocID="{F3A8D6A7-B05B-4334-BCA7-8EDA24F89D00}" presName="dotRepeatNode" presStyleLbl="fgShp" presStyleIdx="1" presStyleCnt="3"/>
      <dgm:spPr/>
      <dgm:t>
        <a:bodyPr/>
        <a:lstStyle/>
        <a:p>
          <a:endParaRPr lang="es-CO"/>
        </a:p>
      </dgm:t>
    </dgm:pt>
    <dgm:pt modelId="{9D08054B-1263-44C0-9374-8380C65000F9}" type="pres">
      <dgm:prSet presAssocID="{9817AC78-5B1E-47F3-977F-4C33C0BE5518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0562FD7-0E37-4CDA-88C4-52CAA5D4B46F}" type="pres">
      <dgm:prSet presAssocID="{BC180A70-41C8-448C-A4CA-33E5DF7C0ADA}" presName="dotNode4" presStyleCnt="0"/>
      <dgm:spPr/>
    </dgm:pt>
    <dgm:pt modelId="{7D520F71-8DBC-4F00-9281-478406F41E8E}" type="pres">
      <dgm:prSet presAssocID="{BC180A70-41C8-448C-A4CA-33E5DF7C0ADA}" presName="dotRepeatNode" presStyleLbl="fgShp" presStyleIdx="2" presStyleCnt="3"/>
      <dgm:spPr/>
      <dgm:t>
        <a:bodyPr/>
        <a:lstStyle/>
        <a:p>
          <a:endParaRPr lang="es-CO"/>
        </a:p>
      </dgm:t>
    </dgm:pt>
    <dgm:pt modelId="{48932931-F874-454A-B8C1-8BC66E772195}" type="pres">
      <dgm:prSet presAssocID="{208ECE1C-E8B1-4F7D-90FB-E6212875E0FF}" presName="txNode5" presStyleLbl="revTx" presStyleIdx="4" presStyleCnt="5" custLinFactNeighborY="114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CE37D20-8FD2-41E2-B5FD-EBA93D03F6F7}" type="presOf" srcId="{9817AC78-5B1E-47F3-977F-4C33C0BE5518}" destId="{9D08054B-1263-44C0-9374-8380C65000F9}" srcOrd="0" destOrd="0" presId="urn:microsoft.com/office/officeart/2009/3/layout/DescendingProcess"/>
    <dgm:cxn modelId="{4DF50829-73EE-4886-A5E3-08902914FD9E}" type="presOf" srcId="{093B3E81-500F-426A-BD6E-C901042206C4}" destId="{F60DFFBC-48DE-46C5-BD72-D5DA7B261B42}" srcOrd="0" destOrd="0" presId="urn:microsoft.com/office/officeart/2009/3/layout/DescendingProcess"/>
    <dgm:cxn modelId="{7FB9DB74-8FF5-4596-B382-94DC646DC20C}" type="presOf" srcId="{6C94081B-52EA-414C-BFC6-FE315B4A2658}" destId="{874645C0-4F5A-4F53-9451-29265CC6D807}" srcOrd="0" destOrd="0" presId="urn:microsoft.com/office/officeart/2009/3/layout/DescendingProcess"/>
    <dgm:cxn modelId="{6E11A59F-A6D1-41CF-82C9-55CB1B9C5F45}" type="presOf" srcId="{947DF2B3-C147-409B-BC36-F776573AA0CA}" destId="{0D8A3B3C-B8E2-484B-9A5B-2408B9205D38}" srcOrd="0" destOrd="0" presId="urn:microsoft.com/office/officeart/2009/3/layout/DescendingProcess"/>
    <dgm:cxn modelId="{4C46B103-F2EC-474A-B60A-840CDECA2AFA}" srcId="{093B3E81-500F-426A-BD6E-C901042206C4}" destId="{208ECE1C-E8B1-4F7D-90FB-E6212875E0FF}" srcOrd="4" destOrd="0" parTransId="{10697979-AA87-452A-90FB-19D695D364E4}" sibTransId="{BFFEFC5E-A7F7-4DF7-BBF3-4E9D1761B02C}"/>
    <dgm:cxn modelId="{0297A35D-10AC-4500-8185-672E583DD6BC}" srcId="{093B3E81-500F-426A-BD6E-C901042206C4}" destId="{6C94081B-52EA-414C-BFC6-FE315B4A2658}" srcOrd="1" destOrd="0" parTransId="{090D629C-E00F-4193-A57B-CEB02DD36365}" sibTransId="{947DF2B3-C147-409B-BC36-F776573AA0CA}"/>
    <dgm:cxn modelId="{E228E2B1-A894-4BE1-9802-0BDCA62B5B75}" type="presOf" srcId="{2E54424D-A940-4F69-8611-6463A1881C1E}" destId="{E0B2C8D3-F86A-4730-B72D-ACA0F937E394}" srcOrd="0" destOrd="0" presId="urn:microsoft.com/office/officeart/2009/3/layout/DescendingProcess"/>
    <dgm:cxn modelId="{5C355312-BE8E-43A9-890C-717F7E20A9A9}" srcId="{093B3E81-500F-426A-BD6E-C901042206C4}" destId="{2E54424D-A940-4F69-8611-6463A1881C1E}" srcOrd="2" destOrd="0" parTransId="{DE31ECCD-21F9-4B0B-B58E-7B8C8C9479A1}" sibTransId="{F3A8D6A7-B05B-4334-BCA7-8EDA24F89D00}"/>
    <dgm:cxn modelId="{7686C506-FD77-47AB-B3A2-76C425FDB647}" srcId="{093B3E81-500F-426A-BD6E-C901042206C4}" destId="{9817AC78-5B1E-47F3-977F-4C33C0BE5518}" srcOrd="3" destOrd="0" parTransId="{38B92AC2-5141-44D9-8A2A-05B37A6D4BED}" sibTransId="{BC180A70-41C8-448C-A4CA-33E5DF7C0ADA}"/>
    <dgm:cxn modelId="{7956EA53-9663-4312-9E1A-917D7E33297D}" type="presOf" srcId="{BC180A70-41C8-448C-A4CA-33E5DF7C0ADA}" destId="{7D520F71-8DBC-4F00-9281-478406F41E8E}" srcOrd="0" destOrd="0" presId="urn:microsoft.com/office/officeart/2009/3/layout/DescendingProcess"/>
    <dgm:cxn modelId="{106CC1C0-5F48-4BBA-A659-96F29F9F2650}" type="presOf" srcId="{6FD69674-3582-4269-8CFD-73FC1F58C6C9}" destId="{9936FFBA-7801-456A-94D8-C30AE57987A2}" srcOrd="0" destOrd="0" presId="urn:microsoft.com/office/officeart/2009/3/layout/DescendingProcess"/>
    <dgm:cxn modelId="{C505539D-C63F-425E-9E44-4EBB8EA53676}" type="presOf" srcId="{208ECE1C-E8B1-4F7D-90FB-E6212875E0FF}" destId="{48932931-F874-454A-B8C1-8BC66E772195}" srcOrd="0" destOrd="0" presId="urn:microsoft.com/office/officeart/2009/3/layout/DescendingProcess"/>
    <dgm:cxn modelId="{E212CF4A-5934-40FE-96CA-C821368FC6D0}" srcId="{093B3E81-500F-426A-BD6E-C901042206C4}" destId="{6FD69674-3582-4269-8CFD-73FC1F58C6C9}" srcOrd="0" destOrd="0" parTransId="{538E0E9E-AFBB-462A-9E55-AD35F0FBF1A6}" sibTransId="{7482C4EA-7BD8-4786-986F-1554A14A6C89}"/>
    <dgm:cxn modelId="{E4C7CEE7-BBB5-4B51-8E8F-51933EC159F3}" type="presOf" srcId="{F3A8D6A7-B05B-4334-BCA7-8EDA24F89D00}" destId="{7679D9C0-B89D-47F8-8EC5-04B65BA6D71B}" srcOrd="0" destOrd="0" presId="urn:microsoft.com/office/officeart/2009/3/layout/DescendingProcess"/>
    <dgm:cxn modelId="{AAF71A1D-01E4-4A8D-9C2B-90C17DED8208}" type="presParOf" srcId="{F60DFFBC-48DE-46C5-BD72-D5DA7B261B42}" destId="{85C8BCAF-DAEB-4B4E-B0CE-C664440D0A09}" srcOrd="0" destOrd="0" presId="urn:microsoft.com/office/officeart/2009/3/layout/DescendingProcess"/>
    <dgm:cxn modelId="{C19C3EC6-A543-4362-A261-5B5FF372E623}" type="presParOf" srcId="{F60DFFBC-48DE-46C5-BD72-D5DA7B261B42}" destId="{9936FFBA-7801-456A-94D8-C30AE57987A2}" srcOrd="1" destOrd="0" presId="urn:microsoft.com/office/officeart/2009/3/layout/DescendingProcess"/>
    <dgm:cxn modelId="{DE004CB2-C95B-44F7-8647-B1FCF6198F5C}" type="presParOf" srcId="{F60DFFBC-48DE-46C5-BD72-D5DA7B261B42}" destId="{874645C0-4F5A-4F53-9451-29265CC6D807}" srcOrd="2" destOrd="0" presId="urn:microsoft.com/office/officeart/2009/3/layout/DescendingProcess"/>
    <dgm:cxn modelId="{611DF8C0-930E-4ACD-B0F5-8F402ACAD699}" type="presParOf" srcId="{F60DFFBC-48DE-46C5-BD72-D5DA7B261B42}" destId="{10435C76-7210-4FA6-8F70-1BD746B83604}" srcOrd="3" destOrd="0" presId="urn:microsoft.com/office/officeart/2009/3/layout/DescendingProcess"/>
    <dgm:cxn modelId="{145E0560-4FBD-41E2-8ADA-AF5B5E7D9922}" type="presParOf" srcId="{10435C76-7210-4FA6-8F70-1BD746B83604}" destId="{0D8A3B3C-B8E2-484B-9A5B-2408B9205D38}" srcOrd="0" destOrd="0" presId="urn:microsoft.com/office/officeart/2009/3/layout/DescendingProcess"/>
    <dgm:cxn modelId="{3566B9A0-96E5-4650-A2B2-76B9304770B0}" type="presParOf" srcId="{F60DFFBC-48DE-46C5-BD72-D5DA7B261B42}" destId="{E0B2C8D3-F86A-4730-B72D-ACA0F937E394}" srcOrd="4" destOrd="0" presId="urn:microsoft.com/office/officeart/2009/3/layout/DescendingProcess"/>
    <dgm:cxn modelId="{F721BE2F-7F84-43F8-9CE0-EEEC9BA43F45}" type="presParOf" srcId="{F60DFFBC-48DE-46C5-BD72-D5DA7B261B42}" destId="{ADC23CFC-4EED-4CAD-80E5-8B1CF00BE2CB}" srcOrd="5" destOrd="0" presId="urn:microsoft.com/office/officeart/2009/3/layout/DescendingProcess"/>
    <dgm:cxn modelId="{0C0417DF-8A3F-4A6C-8448-890500CFF5FC}" type="presParOf" srcId="{ADC23CFC-4EED-4CAD-80E5-8B1CF00BE2CB}" destId="{7679D9C0-B89D-47F8-8EC5-04B65BA6D71B}" srcOrd="0" destOrd="0" presId="urn:microsoft.com/office/officeart/2009/3/layout/DescendingProcess"/>
    <dgm:cxn modelId="{20DB9014-7638-4308-BC3B-38C2F0FE4295}" type="presParOf" srcId="{F60DFFBC-48DE-46C5-BD72-D5DA7B261B42}" destId="{9D08054B-1263-44C0-9374-8380C65000F9}" srcOrd="6" destOrd="0" presId="urn:microsoft.com/office/officeart/2009/3/layout/DescendingProcess"/>
    <dgm:cxn modelId="{917A93A8-AEF7-4C95-878E-D1971B815FEA}" type="presParOf" srcId="{F60DFFBC-48DE-46C5-BD72-D5DA7B261B42}" destId="{70562FD7-0E37-4CDA-88C4-52CAA5D4B46F}" srcOrd="7" destOrd="0" presId="urn:microsoft.com/office/officeart/2009/3/layout/DescendingProcess"/>
    <dgm:cxn modelId="{5A8F3ED4-2EC7-4D0D-84A4-5466D8689A3D}" type="presParOf" srcId="{70562FD7-0E37-4CDA-88C4-52CAA5D4B46F}" destId="{7D520F71-8DBC-4F00-9281-478406F41E8E}" srcOrd="0" destOrd="0" presId="urn:microsoft.com/office/officeart/2009/3/layout/DescendingProcess"/>
    <dgm:cxn modelId="{EAF9DEF5-56A4-4AEB-979F-46A976A75F22}" type="presParOf" srcId="{F60DFFBC-48DE-46C5-BD72-D5DA7B261B42}" destId="{48932931-F874-454A-B8C1-8BC66E772195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8C54D-1FAF-48CB-800B-9F289D216A49}">
      <dsp:nvSpPr>
        <dsp:cNvPr id="0" name=""/>
        <dsp:cNvSpPr/>
      </dsp:nvSpPr>
      <dsp:spPr>
        <a:xfrm rot="1423898">
          <a:off x="2511451" y="3131120"/>
          <a:ext cx="2093130" cy="53525"/>
        </a:xfrm>
        <a:custGeom>
          <a:avLst/>
          <a:gdLst/>
          <a:ahLst/>
          <a:cxnLst/>
          <a:rect l="0" t="0" r="0" b="0"/>
          <a:pathLst>
            <a:path>
              <a:moveTo>
                <a:pt x="0" y="26762"/>
              </a:moveTo>
              <a:lnTo>
                <a:pt x="2093130" y="267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54F8F-D574-4494-B5ED-1000AD3C3A43}">
      <dsp:nvSpPr>
        <dsp:cNvPr id="0" name=""/>
        <dsp:cNvSpPr/>
      </dsp:nvSpPr>
      <dsp:spPr>
        <a:xfrm rot="21548284">
          <a:off x="2599828" y="2329447"/>
          <a:ext cx="2110931" cy="53525"/>
        </a:xfrm>
        <a:custGeom>
          <a:avLst/>
          <a:gdLst/>
          <a:ahLst/>
          <a:cxnLst/>
          <a:rect l="0" t="0" r="0" b="0"/>
          <a:pathLst>
            <a:path>
              <a:moveTo>
                <a:pt x="0" y="26762"/>
              </a:moveTo>
              <a:lnTo>
                <a:pt x="2110931" y="267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BC6C4-6718-4167-96E0-495A769A720E}">
      <dsp:nvSpPr>
        <dsp:cNvPr id="0" name=""/>
        <dsp:cNvSpPr/>
      </dsp:nvSpPr>
      <dsp:spPr>
        <a:xfrm rot="20092230">
          <a:off x="2485300" y="1466859"/>
          <a:ext cx="2422560" cy="53525"/>
        </a:xfrm>
        <a:custGeom>
          <a:avLst/>
          <a:gdLst/>
          <a:ahLst/>
          <a:cxnLst/>
          <a:rect l="0" t="0" r="0" b="0"/>
          <a:pathLst>
            <a:path>
              <a:moveTo>
                <a:pt x="0" y="26762"/>
              </a:moveTo>
              <a:lnTo>
                <a:pt x="2422560" y="267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0EECD-EA63-47F8-BC85-1EF7BD9D9277}">
      <dsp:nvSpPr>
        <dsp:cNvPr id="0" name=""/>
        <dsp:cNvSpPr/>
      </dsp:nvSpPr>
      <dsp:spPr>
        <a:xfrm>
          <a:off x="2280700" y="614405"/>
          <a:ext cx="2291141" cy="22911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D26B9-3DA7-45F5-A2B3-C58F3EA20740}">
      <dsp:nvSpPr>
        <dsp:cNvPr id="0" name=""/>
        <dsp:cNvSpPr/>
      </dsp:nvSpPr>
      <dsp:spPr>
        <a:xfrm>
          <a:off x="4728157" y="0"/>
          <a:ext cx="1374684" cy="137468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PROYECTOS EN GESTACION</a:t>
          </a:r>
          <a:endParaRPr lang="es-CO" sz="1000" kern="1200" dirty="0"/>
        </a:p>
      </dsp:txBody>
      <dsp:txXfrm>
        <a:off x="4929475" y="201318"/>
        <a:ext cx="972048" cy="972048"/>
      </dsp:txXfrm>
    </dsp:sp>
    <dsp:sp modelId="{B35BFFFB-BD4A-45AE-BDB0-A5072DA2DD8F}">
      <dsp:nvSpPr>
        <dsp:cNvPr id="0" name=""/>
        <dsp:cNvSpPr/>
      </dsp:nvSpPr>
      <dsp:spPr>
        <a:xfrm>
          <a:off x="6240311" y="0"/>
          <a:ext cx="2062027" cy="137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Inicio a la posibilidad de una creación empresarial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Ideación y conceptualización</a:t>
          </a:r>
          <a:endParaRPr lang="es-CO" sz="1600" kern="1200" dirty="0"/>
        </a:p>
      </dsp:txBody>
      <dsp:txXfrm>
        <a:off x="6240311" y="0"/>
        <a:ext cx="2062027" cy="1374684"/>
      </dsp:txXfrm>
    </dsp:sp>
    <dsp:sp modelId="{E5E276A5-A732-4584-AE2D-41467196A130}">
      <dsp:nvSpPr>
        <dsp:cNvPr id="0" name=""/>
        <dsp:cNvSpPr/>
      </dsp:nvSpPr>
      <dsp:spPr>
        <a:xfrm>
          <a:off x="4710540" y="1641712"/>
          <a:ext cx="1499533" cy="137468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PROYECTOS DE  FORTALECIMIENTO</a:t>
          </a:r>
          <a:endParaRPr lang="es-CO" sz="1000" kern="1200" dirty="0"/>
        </a:p>
      </dsp:txBody>
      <dsp:txXfrm>
        <a:off x="4930142" y="1843030"/>
        <a:ext cx="1060329" cy="972048"/>
      </dsp:txXfrm>
    </dsp:sp>
    <dsp:sp modelId="{82BF6EC8-74BE-4F1B-B62C-ABA29A05F922}">
      <dsp:nvSpPr>
        <dsp:cNvPr id="0" name=""/>
        <dsp:cNvSpPr/>
      </dsp:nvSpPr>
      <dsp:spPr>
        <a:xfrm>
          <a:off x="6191481" y="1641712"/>
          <a:ext cx="2249300" cy="137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Diversificación</a:t>
          </a:r>
          <a:r>
            <a:rPr lang="es-CO" sz="1600" kern="1200" baseline="0" dirty="0" smtClean="0"/>
            <a:t> de la producción.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Se genere puestos de trabajo.</a:t>
          </a:r>
          <a:endParaRPr lang="es-CO" sz="1600" kern="1200" dirty="0"/>
        </a:p>
      </dsp:txBody>
      <dsp:txXfrm>
        <a:off x="6191481" y="1641712"/>
        <a:ext cx="2249300" cy="1374684"/>
      </dsp:txXfrm>
    </dsp:sp>
    <dsp:sp modelId="{47068DE8-C5EC-48C6-89AA-326FA0907A04}">
      <dsp:nvSpPr>
        <dsp:cNvPr id="0" name=""/>
        <dsp:cNvSpPr/>
      </dsp:nvSpPr>
      <dsp:spPr>
        <a:xfrm>
          <a:off x="4457963" y="3168357"/>
          <a:ext cx="1374684" cy="1374684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PROYECTOS DE ACELERACIÓN</a:t>
          </a:r>
          <a:endParaRPr lang="es-CO" sz="1100" kern="1200" dirty="0"/>
        </a:p>
      </dsp:txBody>
      <dsp:txXfrm>
        <a:off x="4659281" y="3369675"/>
        <a:ext cx="972048" cy="972048"/>
      </dsp:txXfrm>
    </dsp:sp>
    <dsp:sp modelId="{08535534-9207-453F-95FC-05078516D953}">
      <dsp:nvSpPr>
        <dsp:cNvPr id="0" name=""/>
        <dsp:cNvSpPr/>
      </dsp:nvSpPr>
      <dsp:spPr>
        <a:xfrm>
          <a:off x="5970116" y="3168357"/>
          <a:ext cx="2062027" cy="137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Capitalización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Se incremente el nivel de empleo.</a:t>
          </a:r>
          <a:endParaRPr lang="es-CO" sz="1600" kern="1200" dirty="0"/>
        </a:p>
      </dsp:txBody>
      <dsp:txXfrm>
        <a:off x="5970116" y="3168357"/>
        <a:ext cx="2062027" cy="1374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8BCAF-DAEB-4B4E-B0CE-C664440D0A09}">
      <dsp:nvSpPr>
        <dsp:cNvPr id="0" name=""/>
        <dsp:cNvSpPr/>
      </dsp:nvSpPr>
      <dsp:spPr>
        <a:xfrm rot="4396374">
          <a:off x="1580102" y="900631"/>
          <a:ext cx="3907079" cy="2724700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8A3B3C-B8E2-484B-9A5B-2408B9205D38}">
      <dsp:nvSpPr>
        <dsp:cNvPr id="0" name=""/>
        <dsp:cNvSpPr/>
      </dsp:nvSpPr>
      <dsp:spPr>
        <a:xfrm>
          <a:off x="3052667" y="1256407"/>
          <a:ext cx="98665" cy="98665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679D9C0-B89D-47F8-8EC5-04B65BA6D71B}">
      <dsp:nvSpPr>
        <dsp:cNvPr id="0" name=""/>
        <dsp:cNvSpPr/>
      </dsp:nvSpPr>
      <dsp:spPr>
        <a:xfrm>
          <a:off x="3728258" y="1801333"/>
          <a:ext cx="98665" cy="98665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D520F71-8DBC-4F00-9281-478406F41E8E}">
      <dsp:nvSpPr>
        <dsp:cNvPr id="0" name=""/>
        <dsp:cNvSpPr/>
      </dsp:nvSpPr>
      <dsp:spPr>
        <a:xfrm>
          <a:off x="4234577" y="2438588"/>
          <a:ext cx="98665" cy="98665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936FFBA-7801-456A-94D8-C30AE57987A2}">
      <dsp:nvSpPr>
        <dsp:cNvPr id="0" name=""/>
        <dsp:cNvSpPr/>
      </dsp:nvSpPr>
      <dsp:spPr>
        <a:xfrm>
          <a:off x="1327144" y="0"/>
          <a:ext cx="1842066" cy="72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</a:rPr>
            <a:t>SOCIALIZACION</a:t>
          </a:r>
          <a:endParaRPr lang="es-CO" sz="1200" b="1" kern="1200" dirty="0">
            <a:solidFill>
              <a:schemeClr val="tx1"/>
            </a:solidFill>
          </a:endParaRPr>
        </a:p>
      </dsp:txBody>
      <dsp:txXfrm>
        <a:off x="1327144" y="0"/>
        <a:ext cx="1842066" cy="724154"/>
      </dsp:txXfrm>
    </dsp:sp>
    <dsp:sp modelId="{874645C0-4F5A-4F53-9451-29265CC6D807}">
      <dsp:nvSpPr>
        <dsp:cNvPr id="0" name=""/>
        <dsp:cNvSpPr/>
      </dsp:nvSpPr>
      <dsp:spPr>
        <a:xfrm>
          <a:off x="3240364" y="792090"/>
          <a:ext cx="2688422" cy="72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</a:rPr>
            <a:t>IDENTIFICACION DE PERSONAS  EMPRENDEDORAS </a:t>
          </a:r>
          <a:endParaRPr lang="es-CO" sz="1200" b="1" kern="1200" dirty="0">
            <a:solidFill>
              <a:schemeClr val="tx1"/>
            </a:solidFill>
          </a:endParaRPr>
        </a:p>
      </dsp:txBody>
      <dsp:txXfrm>
        <a:off x="3240364" y="792090"/>
        <a:ext cx="2688422" cy="724154"/>
      </dsp:txXfrm>
    </dsp:sp>
    <dsp:sp modelId="{E0B2C8D3-F86A-4730-B72D-ACA0F937E394}">
      <dsp:nvSpPr>
        <dsp:cNvPr id="0" name=""/>
        <dsp:cNvSpPr/>
      </dsp:nvSpPr>
      <dsp:spPr>
        <a:xfrm>
          <a:off x="1459615" y="1796130"/>
          <a:ext cx="2140780" cy="72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INICIAR PROCESOS DE EMPRENDIMIENTO  LIDERAZGO INDIVIDUAL – COLECTIVO – TRABAJO EN EQUIPO</a:t>
          </a:r>
          <a:endParaRPr lang="es-CO" sz="1200" kern="1200" dirty="0">
            <a:solidFill>
              <a:schemeClr val="tx1"/>
            </a:solidFill>
          </a:endParaRPr>
        </a:p>
      </dsp:txBody>
      <dsp:txXfrm>
        <a:off x="1459615" y="1796130"/>
        <a:ext cx="2140780" cy="724154"/>
      </dsp:txXfrm>
    </dsp:sp>
    <dsp:sp modelId="{9D08054B-1263-44C0-9374-8380C65000F9}">
      <dsp:nvSpPr>
        <dsp:cNvPr id="0" name=""/>
        <dsp:cNvSpPr/>
      </dsp:nvSpPr>
      <dsp:spPr>
        <a:xfrm>
          <a:off x="4662779" y="2125844"/>
          <a:ext cx="1642924" cy="72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ELABORACION Y ESTRUCTURACION DE UN PROYECTO PRODUCTIVO </a:t>
          </a:r>
          <a:endParaRPr lang="es-CO" sz="1200" b="1" kern="1200" dirty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</dsp:txBody>
      <dsp:txXfrm>
        <a:off x="4662779" y="2125844"/>
        <a:ext cx="1642924" cy="724154"/>
      </dsp:txXfrm>
    </dsp:sp>
    <dsp:sp modelId="{48932931-F874-454A-B8C1-8BC66E772195}">
      <dsp:nvSpPr>
        <dsp:cNvPr id="0" name=""/>
        <dsp:cNvSpPr/>
      </dsp:nvSpPr>
      <dsp:spPr>
        <a:xfrm>
          <a:off x="3816424" y="3801808"/>
          <a:ext cx="2489279" cy="72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PRESENTACION PROYECTO PARA FINANCIAMIENTO</a:t>
          </a:r>
          <a:endParaRPr lang="es-CO" sz="1600" b="1" kern="1200" dirty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</dsp:txBody>
      <dsp:txXfrm>
        <a:off x="3816424" y="3801808"/>
        <a:ext cx="2489279" cy="724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76C8D-B6DD-4FB4-8BEB-56B4ADC142D9}" type="datetimeFigureOut">
              <a:rPr lang="es-ES" smtClean="0"/>
              <a:t>24/04/2016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9F646-A46E-4428-84BF-349C628869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8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 altLang="es-CO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6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24/04/2016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24/04/2016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24/04/2016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24/04/2016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24/04/2016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24/04/2016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24/04/2016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24/04/2016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24/04/2016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24/04/2016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24/04/2016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E0BD-3CFC-4792-9F44-F67D212E82C0}" type="datetimeFigureOut">
              <a:rPr lang="es-CO" smtClean="0"/>
              <a:pPr/>
              <a:t>24/04/2016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o.ceec@popayan.gov.co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mailto:emprendimiento@popayan.gov.c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581128"/>
            <a:ext cx="7774632" cy="1584176"/>
          </a:xfrm>
        </p:spPr>
        <p:txBody>
          <a:bodyPr>
            <a:normAutofit fontScale="90000"/>
          </a:bodyPr>
          <a:lstStyle/>
          <a:p>
            <a:r>
              <a:rPr lang="es-CO" sz="4000" dirty="0" smtClean="0">
                <a:latin typeface="Arial" charset="0"/>
                <a:ea typeface="Arial" charset="0"/>
                <a:cs typeface="Arial" charset="0"/>
              </a:rPr>
              <a:t>CENTRO DE EMPLEO EMPRENDIMIENTO Y COMPETITIVIDAD</a:t>
            </a:r>
            <a:endParaRPr lang="es-CO" sz="40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igurasGUILLERMO1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88640"/>
            <a:ext cx="8748464" cy="656134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367131" y="1351722"/>
            <a:ext cx="2716695" cy="19215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CuadroTexto"/>
          <p:cNvSpPr txBox="1"/>
          <p:nvPr/>
        </p:nvSpPr>
        <p:spPr>
          <a:xfrm>
            <a:off x="5380383" y="1989338"/>
            <a:ext cx="270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Secretarías, Oficinas y Entes Descentralizados</a:t>
            </a:r>
            <a:endParaRPr lang="es-CO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73286" y="1881825"/>
            <a:ext cx="5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2</a:t>
            </a:r>
            <a:endParaRPr lang="es-CO" sz="90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igurasGUILLERMO1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60648"/>
            <a:ext cx="7296811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igurasGUILLERMO1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704856" cy="57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16\ALCALDIA\Emprendimiento\PPT\marcadeagua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" y="188640"/>
            <a:ext cx="7524328" cy="56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173354" y="808387"/>
            <a:ext cx="485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rgbClr val="002060"/>
                </a:solidFill>
              </a:rPr>
              <a:t>FOCO/SECTORES</a:t>
            </a:r>
            <a:endParaRPr lang="es-CO" sz="2400" dirty="0">
              <a:solidFill>
                <a:srgbClr val="00206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30017" y="1556792"/>
            <a:ext cx="58707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accent4">
                    <a:lumMod val="50000"/>
                  </a:schemeClr>
                </a:solidFill>
              </a:rPr>
              <a:t>AGROINDUSTRIA</a:t>
            </a:r>
          </a:p>
          <a:p>
            <a:r>
              <a:rPr lang="es-CO" sz="2800" dirty="0" smtClean="0">
                <a:solidFill>
                  <a:schemeClr val="accent4">
                    <a:lumMod val="50000"/>
                  </a:schemeClr>
                </a:solidFill>
              </a:rPr>
              <a:t>CULTURA</a:t>
            </a:r>
            <a:r>
              <a:rPr lang="es-CO" sz="2800" dirty="0" smtClean="0">
                <a:solidFill>
                  <a:schemeClr val="accent2">
                    <a:lumMod val="50000"/>
                  </a:schemeClr>
                </a:solidFill>
              </a:rPr>
              <a:t>*</a:t>
            </a:r>
          </a:p>
          <a:p>
            <a:r>
              <a:rPr lang="es-CO" sz="2800" dirty="0" smtClean="0">
                <a:solidFill>
                  <a:schemeClr val="accent4">
                    <a:lumMod val="50000"/>
                  </a:schemeClr>
                </a:solidFill>
              </a:rPr>
              <a:t>TURISMO</a:t>
            </a:r>
          </a:p>
          <a:p>
            <a:r>
              <a:rPr lang="es-CO" sz="2800" dirty="0" smtClean="0">
                <a:solidFill>
                  <a:schemeClr val="accent4">
                    <a:lumMod val="50000"/>
                  </a:schemeClr>
                </a:solidFill>
              </a:rPr>
              <a:t>TIC</a:t>
            </a:r>
          </a:p>
          <a:p>
            <a:r>
              <a:rPr lang="es-CO" sz="2800" dirty="0" smtClean="0">
                <a:solidFill>
                  <a:schemeClr val="accent4">
                    <a:lumMod val="50000"/>
                  </a:schemeClr>
                </a:solidFill>
              </a:rPr>
              <a:t>TEXTIL</a:t>
            </a:r>
            <a:r>
              <a:rPr lang="es-CO" sz="2800" dirty="0" smtClean="0">
                <a:solidFill>
                  <a:schemeClr val="accent2">
                    <a:lumMod val="50000"/>
                  </a:schemeClr>
                </a:solidFill>
              </a:rPr>
              <a:t>**</a:t>
            </a:r>
            <a:endParaRPr lang="es-CO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015390" y="2348880"/>
            <a:ext cx="510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accent2">
                    <a:lumMod val="50000"/>
                  </a:schemeClr>
                </a:solidFill>
              </a:rPr>
              <a:t>1. FORTALECER PROCESOS</a:t>
            </a:r>
            <a:endParaRPr lang="es-CO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022018" y="2996952"/>
            <a:ext cx="5102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Jóvenes asociados</a:t>
            </a:r>
          </a:p>
          <a:p>
            <a:r>
              <a:rPr lang="es-CO" sz="2800" b="1" dirty="0" smtClean="0"/>
              <a:t>Red de Mujeres</a:t>
            </a:r>
          </a:p>
          <a:p>
            <a:r>
              <a:rPr lang="es-CO" sz="2800" b="1" dirty="0" smtClean="0"/>
              <a:t>Discapacitados</a:t>
            </a:r>
          </a:p>
          <a:p>
            <a:r>
              <a:rPr lang="es-CO" sz="2800" b="1" dirty="0" smtClean="0"/>
              <a:t>Empresas con potencial</a:t>
            </a:r>
            <a:endParaRPr lang="es-CO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927652" y="5817709"/>
            <a:ext cx="3949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es-CO" dirty="0" smtClean="0"/>
              <a:t> Taller de mantenimiento instrumentos de viento. SENA-YAMAHA-SEC.CULTURA</a:t>
            </a:r>
          </a:p>
          <a:p>
            <a:r>
              <a:rPr lang="es-CO" dirty="0" smtClean="0">
                <a:solidFill>
                  <a:schemeClr val="accent2">
                    <a:lumMod val="50000"/>
                  </a:schemeClr>
                </a:solidFill>
              </a:rPr>
              <a:t>**</a:t>
            </a:r>
            <a:r>
              <a:rPr lang="es-CO" dirty="0" smtClean="0"/>
              <a:t> Cadena sector textil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716325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012974"/>
          </a:xfrm>
        </p:spPr>
        <p:txBody>
          <a:bodyPr>
            <a:normAutofit/>
          </a:bodyPr>
          <a:lstStyle/>
          <a:p>
            <a:r>
              <a:rPr lang="es-CO" sz="3200" dirty="0" smtClean="0"/>
              <a:t>PROCESO DE ACOMPAÑAMIENTO</a:t>
            </a:r>
            <a:endParaRPr lang="es-CO" sz="32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446760"/>
              </p:ext>
            </p:extLst>
          </p:nvPr>
        </p:nvGraphicFramePr>
        <p:xfrm>
          <a:off x="-36512" y="1556792"/>
          <a:ext cx="763284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1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1" y="1749288"/>
            <a:ext cx="6467060" cy="253116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718223" y="911982"/>
            <a:ext cx="7672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800" dirty="0"/>
              <a:t>Enfoque Diferencial por tipo de </a:t>
            </a:r>
            <a:r>
              <a:rPr lang="es-CO" sz="2800" dirty="0" smtClean="0"/>
              <a:t>Unidad Productiva</a:t>
            </a:r>
            <a:endParaRPr lang="es-CO" sz="2800" dirty="0"/>
          </a:p>
        </p:txBody>
      </p:sp>
      <p:sp>
        <p:nvSpPr>
          <p:cNvPr id="4" name="3 Rectángulo"/>
          <p:cNvSpPr/>
          <p:nvPr/>
        </p:nvSpPr>
        <p:spPr>
          <a:xfrm>
            <a:off x="718223" y="4496488"/>
            <a:ext cx="7445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Debido a </a:t>
            </a:r>
            <a:r>
              <a:rPr lang="es-CO" dirty="0"/>
              <a:t>la naturaleza misma de los proyectos, el mercado y los equipos de emprendedores; el gobierno, y toda la institucionalidad de apoyo, a través de las Red Regional de Emprendimiento, deben desarrollar instrumentos especializados para cada </a:t>
            </a:r>
            <a:r>
              <a:rPr lang="es-CO" dirty="0" smtClean="0"/>
              <a:t>uno.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59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Arial" charset="0"/>
                <a:cs typeface="Arial" charset="0"/>
              </a:rPr>
              <a:t>ETAPAS</a:t>
            </a:r>
            <a:endParaRPr lang="en-U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628800"/>
            <a:ext cx="5472608" cy="375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PROCESO DE INTERVENCIÓN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94" y="1196752"/>
            <a:ext cx="7465722" cy="46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6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51725" y="764704"/>
            <a:ext cx="64606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dirty="0" smtClean="0">
                <a:solidFill>
                  <a:schemeClr val="tx2">
                    <a:lumMod val="50000"/>
                  </a:schemeClr>
                </a:solidFill>
              </a:rPr>
              <a:t>PROCESO DE ACOMPAÑAMIENTO INDIVIDUAL</a:t>
            </a:r>
            <a:endParaRPr lang="es-CO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28" y="1988840"/>
            <a:ext cx="6560524" cy="361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es-CO" altLang="es-CO" dirty="0" smtClean="0"/>
              <a:t>Modelo </a:t>
            </a:r>
            <a:r>
              <a:rPr lang="es-CO" altLang="es-CO" dirty="0"/>
              <a:t>de Apoyo a Emprendedores/Empresarios </a:t>
            </a:r>
          </a:p>
        </p:txBody>
      </p:sp>
      <p:grpSp>
        <p:nvGrpSpPr>
          <p:cNvPr id="4099" name="2 Grupo"/>
          <p:cNvGrpSpPr>
            <a:grpSpLocks/>
          </p:cNvGrpSpPr>
          <p:nvPr/>
        </p:nvGrpSpPr>
        <p:grpSpPr bwMode="auto">
          <a:xfrm>
            <a:off x="341635" y="1554311"/>
            <a:ext cx="8478837" cy="4899025"/>
            <a:chOff x="214313" y="1428750"/>
            <a:chExt cx="8478837" cy="4899025"/>
          </a:xfrm>
        </p:grpSpPr>
        <p:pic>
          <p:nvPicPr>
            <p:cNvPr id="410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50" y="1584325"/>
              <a:ext cx="8242300" cy="456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01" name="Text Box 4"/>
            <p:cNvSpPr txBox="1">
              <a:spLocks noChangeArrowheads="1"/>
            </p:cNvSpPr>
            <p:nvPr/>
          </p:nvSpPr>
          <p:spPr bwMode="auto">
            <a:xfrm>
              <a:off x="450850" y="1584325"/>
              <a:ext cx="8242300" cy="456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 altLang="es-CO"/>
            </a:p>
          </p:txBody>
        </p:sp>
        <p:sp>
          <p:nvSpPr>
            <p:cNvPr id="4102" name="Text Box 5"/>
            <p:cNvSpPr txBox="1">
              <a:spLocks noChangeArrowheads="1"/>
            </p:cNvSpPr>
            <p:nvPr/>
          </p:nvSpPr>
          <p:spPr bwMode="auto">
            <a:xfrm>
              <a:off x="6000750" y="1571625"/>
              <a:ext cx="2357438" cy="155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eaLnBrk="0" hangingPunct="0">
                <a:spcBef>
                  <a:spcPts val="7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eaLnBrk="0" hangingPunct="0">
                <a:spcBef>
                  <a:spcPts val="6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eaLnBrk="0" hangingPunct="0">
                <a:spcBef>
                  <a:spcPts val="5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eaLnBrk="0" hangingPunct="0">
                <a:spcBef>
                  <a:spcPts val="5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charset="0"/>
                <a:buChar char="•"/>
              </a:pPr>
              <a:r>
                <a:rPr lang="es-CO" altLang="es-CO" sz="1600"/>
                <a:t> Acceso a créditos especiales de fomento al empresario.</a:t>
              </a:r>
            </a:p>
            <a:p>
              <a:pPr eaLnBrk="1" hangingPunct="1">
                <a:spcBef>
                  <a:spcPct val="0"/>
                </a:spcBef>
                <a:buFont typeface="Arial" charset="0"/>
                <a:buChar char="•"/>
              </a:pPr>
              <a:r>
                <a:rPr lang="es-CO" altLang="es-CO" sz="1600"/>
                <a:t> Acceso a capital semilla.</a:t>
              </a:r>
            </a:p>
            <a:p>
              <a:pPr eaLnBrk="1" hangingPunct="1">
                <a:spcBef>
                  <a:spcPct val="0"/>
                </a:spcBef>
                <a:buFont typeface="Arial" charset="0"/>
                <a:buChar char="•"/>
              </a:pPr>
              <a:r>
                <a:rPr lang="es-CO" altLang="es-CO" sz="1600"/>
                <a:t> Acceso a Fondos de Capital de Riesgo</a:t>
              </a:r>
            </a:p>
          </p:txBody>
        </p:sp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6143625" y="4500563"/>
              <a:ext cx="2500313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eaLnBrk="0" hangingPunct="0">
                <a:spcBef>
                  <a:spcPts val="7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eaLnBrk="0" hangingPunct="0">
                <a:spcBef>
                  <a:spcPts val="6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eaLnBrk="0" hangingPunct="0">
                <a:spcBef>
                  <a:spcPts val="5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eaLnBrk="0" hangingPunct="0">
                <a:spcBef>
                  <a:spcPts val="5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charset="0"/>
                <a:buChar char="•"/>
              </a:pPr>
              <a:r>
                <a:rPr lang="es-CO" altLang="es-CO" sz="1800" dirty="0"/>
                <a:t> </a:t>
              </a:r>
              <a:r>
                <a:rPr lang="es-CO" altLang="es-CO" sz="1600" dirty="0"/>
                <a:t>Consultas sobre derecho laboral.</a:t>
              </a:r>
            </a:p>
            <a:p>
              <a:pPr eaLnBrk="1" hangingPunct="1">
                <a:spcBef>
                  <a:spcPct val="0"/>
                </a:spcBef>
                <a:buFont typeface="Arial" charset="0"/>
                <a:buChar char="•"/>
              </a:pPr>
              <a:r>
                <a:rPr lang="es-CO" altLang="es-CO" sz="1600" dirty="0"/>
                <a:t>Consultas sobre registro de marca y derechos de autor</a:t>
              </a:r>
            </a:p>
          </p:txBody>
        </p:sp>
        <p:sp>
          <p:nvSpPr>
            <p:cNvPr id="4104" name="Text Box 7"/>
            <p:cNvSpPr txBox="1">
              <a:spLocks noChangeArrowheads="1"/>
            </p:cNvSpPr>
            <p:nvPr/>
          </p:nvSpPr>
          <p:spPr bwMode="auto">
            <a:xfrm>
              <a:off x="214313" y="4286250"/>
              <a:ext cx="3357562" cy="204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eaLnBrk="0" hangingPunct="0">
                <a:spcBef>
                  <a:spcPts val="7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eaLnBrk="0" hangingPunct="0">
                <a:spcBef>
                  <a:spcPts val="6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eaLnBrk="0" hangingPunct="0">
                <a:spcBef>
                  <a:spcPts val="5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eaLnBrk="0" hangingPunct="0">
                <a:spcBef>
                  <a:spcPts val="5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charset="0"/>
                <a:buChar char="•"/>
              </a:pPr>
              <a:r>
                <a:rPr lang="es-CO" altLang="es-CO" sz="1600" dirty="0"/>
                <a:t> Capacitación técnicas en temas específicos de cada ocupación. </a:t>
              </a:r>
            </a:p>
            <a:p>
              <a:pPr eaLnBrk="1" hangingPunct="1">
                <a:spcBef>
                  <a:spcPct val="0"/>
                </a:spcBef>
                <a:buFont typeface="Arial" charset="0"/>
                <a:buChar char="•"/>
              </a:pPr>
              <a:r>
                <a:rPr lang="es-CO" altLang="es-CO" sz="1600" dirty="0"/>
                <a:t>Acompañamiento en la formulación de planes de negocio.</a:t>
              </a:r>
            </a:p>
            <a:p>
              <a:pPr eaLnBrk="1" hangingPunct="1">
                <a:spcBef>
                  <a:spcPct val="0"/>
                </a:spcBef>
                <a:buFont typeface="Arial" charset="0"/>
                <a:buChar char="•"/>
              </a:pPr>
              <a:r>
                <a:rPr lang="es-CO" altLang="es-CO" sz="1600" dirty="0"/>
                <a:t> Acompañamiento en procesos de formalización de empresas.</a:t>
              </a:r>
            </a:p>
            <a:p>
              <a:pPr eaLnBrk="1" hangingPunct="1">
                <a:spcBef>
                  <a:spcPct val="0"/>
                </a:spcBef>
                <a:buFont typeface="Arial" charset="0"/>
                <a:buChar char="•"/>
              </a:pPr>
              <a:r>
                <a:rPr lang="es-CO" altLang="es-CO" sz="1600" dirty="0"/>
                <a:t>Acompañamiento en formulación de planes de mercadeo internacional.</a:t>
              </a: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214313" y="1428750"/>
              <a:ext cx="3143250" cy="83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eaLnBrk="0" hangingPunct="0">
                <a:spcBef>
                  <a:spcPts val="7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eaLnBrk="0" hangingPunct="0">
                <a:spcBef>
                  <a:spcPts val="6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eaLnBrk="0" hangingPunct="0">
                <a:spcBef>
                  <a:spcPts val="5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eaLnBrk="0" hangingPunct="0">
                <a:spcBef>
                  <a:spcPts val="5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charset="0"/>
                <a:buChar char="•"/>
              </a:pPr>
              <a:r>
                <a:rPr lang="es-CO" altLang="es-CO" sz="1600" dirty="0"/>
                <a:t> Consultorías especializadas (Banco de Talento IES – </a:t>
              </a:r>
              <a:r>
                <a:rPr lang="es-CO" altLang="es-CO" sz="1600" dirty="0" smtClean="0"/>
                <a:t>SENA)</a:t>
              </a:r>
              <a:endParaRPr lang="es-CO" altLang="es-CO" sz="1600" dirty="0"/>
            </a:p>
            <a:p>
              <a:pPr eaLnBrk="1" hangingPunct="1">
                <a:spcBef>
                  <a:spcPct val="0"/>
                </a:spcBef>
                <a:buFont typeface="Arial" charset="0"/>
                <a:buChar char="•"/>
              </a:pPr>
              <a:r>
                <a:rPr lang="es-CO" altLang="es-CO" sz="1600" dirty="0"/>
                <a:t> Plataformas Tecnológicas</a:t>
              </a:r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3851275" y="3625850"/>
              <a:ext cx="1584325" cy="52387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O" sz="1400" b="1" dirty="0">
                  <a:solidFill>
                    <a:srgbClr val="C00000"/>
                  </a:solidFill>
                </a:rPr>
                <a:t>Emprendedor</a:t>
              </a:r>
            </a:p>
            <a:p>
              <a:pPr algn="ctr">
                <a:defRPr/>
              </a:pPr>
              <a:r>
                <a:rPr lang="es-CO" sz="1400" b="1" dirty="0">
                  <a:solidFill>
                    <a:srgbClr val="C00000"/>
                  </a:solidFill>
                </a:rPr>
                <a:t>Empresario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188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es-CO" sz="3200" dirty="0" smtClean="0">
                <a:latin typeface="Arial" charset="0"/>
                <a:ea typeface="Arial" charset="0"/>
                <a:cs typeface="Arial" charset="0"/>
              </a:rPr>
              <a:t>QUIENES SOMOS</a:t>
            </a:r>
            <a:endParaRPr lang="es-CO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6672" y="1772816"/>
            <a:ext cx="8229600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500" b="1" dirty="0">
                <a:latin typeface="Arial" charset="0"/>
                <a:cs typeface="Arial" charset="0"/>
              </a:rPr>
              <a:t>	</a:t>
            </a:r>
            <a:r>
              <a:rPr lang="es-CO" sz="2500" b="1" dirty="0" smtClean="0">
                <a:latin typeface="Arial" charset="0"/>
                <a:cs typeface="Arial" charset="0"/>
              </a:rPr>
              <a:t>		</a:t>
            </a:r>
            <a:r>
              <a:rPr lang="es-ES" sz="2000" dirty="0" smtClean="0"/>
              <a:t>Somos </a:t>
            </a:r>
            <a:r>
              <a:rPr lang="es-ES" sz="2000" dirty="0"/>
              <a:t>una </a:t>
            </a:r>
            <a:r>
              <a:rPr lang="es-ES" sz="2000" dirty="0" smtClean="0"/>
              <a:t>instancia </a:t>
            </a:r>
            <a:r>
              <a:rPr lang="es-ES" sz="2000" dirty="0"/>
              <a:t>de prestación, orientación, y </a:t>
            </a:r>
            <a:r>
              <a:rPr lang="es-ES" sz="2000" dirty="0" smtClean="0"/>
              <a:t>			</a:t>
            </a:r>
            <a:r>
              <a:rPr lang="es-ES" sz="2000" dirty="0" err="1" smtClean="0"/>
              <a:t>referenciación</a:t>
            </a:r>
            <a:r>
              <a:rPr lang="es-ES" sz="2000" dirty="0" smtClean="0"/>
              <a:t> </a:t>
            </a:r>
            <a:r>
              <a:rPr lang="es-ES" sz="2000" dirty="0"/>
              <a:t>de servicios que amplían las </a:t>
            </a:r>
            <a:r>
              <a:rPr lang="es-ES" sz="2000" dirty="0" smtClean="0"/>
              <a:t>				oportunidades </a:t>
            </a:r>
            <a:r>
              <a:rPr lang="es-ES" sz="2000" dirty="0"/>
              <a:t>de empleo, autoempleo y </a:t>
            </a:r>
            <a:r>
              <a:rPr lang="es-ES" sz="2000" dirty="0" smtClean="0"/>
              <a:t>				emprendimiento </a:t>
            </a:r>
            <a:r>
              <a:rPr lang="es-ES" sz="2000" dirty="0"/>
              <a:t>de la </a:t>
            </a:r>
            <a:r>
              <a:rPr lang="es-ES" sz="2000" dirty="0" smtClean="0"/>
              <a:t>población.</a:t>
            </a:r>
            <a:endParaRPr lang="es-CO" sz="2000" dirty="0"/>
          </a:p>
          <a:p>
            <a:endParaRPr lang="es-ES" sz="2000" dirty="0" smtClean="0"/>
          </a:p>
          <a:p>
            <a:pPr marL="0" indent="0" algn="ctr">
              <a:buNone/>
            </a:pPr>
            <a:r>
              <a:rPr lang="es-ES" sz="2000" b="1" dirty="0" smtClean="0"/>
              <a:t>OBJETIVO </a:t>
            </a:r>
            <a:r>
              <a:rPr lang="es-ES" sz="2000" b="1" dirty="0"/>
              <a:t>GENERAL DEL AREA DE EMPRENDIMIENTO.</a:t>
            </a:r>
            <a:endParaRPr lang="es-CO" sz="2000" b="1" dirty="0"/>
          </a:p>
          <a:p>
            <a:endParaRPr lang="es-ES" sz="2000" dirty="0" smtClean="0"/>
          </a:p>
          <a:p>
            <a:pPr algn="just"/>
            <a:r>
              <a:rPr lang="es-ES" sz="2000" dirty="0" smtClean="0"/>
              <a:t>Promover </a:t>
            </a:r>
            <a:r>
              <a:rPr lang="es-ES" sz="2000" dirty="0"/>
              <a:t>la cultura de innovación y emprendimiento en la ciudad de Popayán, mediante herramientas metodológicas que </a:t>
            </a:r>
            <a:r>
              <a:rPr lang="es-ES" sz="2000" dirty="0" smtClean="0"/>
              <a:t>faciliten </a:t>
            </a:r>
            <a:r>
              <a:rPr lang="es-ES" sz="2000" dirty="0"/>
              <a:t>la creación y fortalecimiento de unidades y proyectos productivos</a:t>
            </a:r>
            <a:r>
              <a:rPr lang="es-ES" sz="2000" dirty="0"/>
              <a:t>.</a:t>
            </a:r>
            <a:endParaRPr lang="es-CO" sz="2000" dirty="0"/>
          </a:p>
          <a:p>
            <a:pPr marL="1588" indent="0" algn="just">
              <a:lnSpc>
                <a:spcPts val="2200"/>
              </a:lnSpc>
              <a:spcBef>
                <a:spcPts val="0"/>
              </a:spcBef>
              <a:buNone/>
            </a:pPr>
            <a:endParaRPr lang="es-CO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7" name="Picture 3" descr="C:\Users\ALCALDIA DE POPAYAN\Desktop\IMAGENES Y LOGOS CEEC\logo CE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672"/>
            <a:ext cx="21877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85918" y="2348880"/>
            <a:ext cx="5643602" cy="2928958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Casona Rincón Payanés </a:t>
            </a:r>
          </a:p>
          <a:p>
            <a:pPr>
              <a:lnSpc>
                <a:spcPts val="2000"/>
              </a:lnSpc>
            </a:pPr>
            <a:endParaRPr lang="sv-S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000"/>
              </a:lnSpc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Teléfono </a:t>
            </a:r>
            <a: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57-2) 8232284</a:t>
            </a:r>
            <a: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Email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contacto.ceec@popayan.gov.co</a:t>
            </a:r>
            <a:endParaRPr lang="es-CO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000"/>
              </a:lnSpc>
            </a:pP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emprendimiento@popayan.gov.co</a:t>
            </a: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endParaRPr lang="es-CO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000"/>
              </a:lnSpc>
            </a:pPr>
            <a:endParaRPr lang="es-CO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000"/>
              </a:lnSpc>
            </a:pPr>
            <a:r>
              <a:rPr lang="es-C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www.popayan.gov.co</a:t>
            </a:r>
          </a:p>
          <a:p>
            <a:pPr>
              <a:lnSpc>
                <a:spcPts val="2000"/>
              </a:lnSpc>
            </a:pP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2016 ©</a:t>
            </a:r>
            <a:endParaRPr lang="es-CO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0136" y="188640"/>
            <a:ext cx="1927967" cy="2094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Rectángulo"/>
          <p:cNvSpPr>
            <a:spLocks noChangeArrowheads="1"/>
          </p:cNvSpPr>
          <p:nvPr/>
        </p:nvSpPr>
        <p:spPr bwMode="auto">
          <a:xfrm>
            <a:off x="609600" y="1524000"/>
            <a:ext cx="7848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000" dirty="0">
                <a:latin typeface="+mn-lt"/>
              </a:rPr>
              <a:t>Transformar nuestra base productiva a través de la construcción de una alianza de trabajo público-privada, que busque aumentar la productividad y competitividad a través de estrategias para </a:t>
            </a:r>
            <a:r>
              <a:rPr lang="es-CO" altLang="es-CO" sz="2000" dirty="0" smtClean="0">
                <a:latin typeface="+mn-lt"/>
              </a:rPr>
              <a:t>promover:</a:t>
            </a:r>
            <a:endParaRPr lang="es-CO" altLang="es-CO" sz="2000" dirty="0"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O" altLang="es-CO" sz="2000" dirty="0"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000" dirty="0">
                <a:solidFill>
                  <a:srgbClr val="C00000"/>
                </a:solidFill>
                <a:latin typeface="+mn-lt"/>
              </a:rPr>
              <a:t>el desarrollo empresarial,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000" dirty="0">
                <a:solidFill>
                  <a:srgbClr val="C00000"/>
                </a:solidFill>
                <a:latin typeface="+mn-lt"/>
              </a:rPr>
              <a:t>el emprendimiento,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000" dirty="0">
                <a:solidFill>
                  <a:srgbClr val="C00000"/>
                </a:solidFill>
                <a:latin typeface="+mn-lt"/>
              </a:rPr>
              <a:t>la productividad,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000" dirty="0">
                <a:solidFill>
                  <a:srgbClr val="C00000"/>
                </a:solidFill>
                <a:latin typeface="+mn-lt"/>
              </a:rPr>
              <a:t>la competitividad,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000" dirty="0">
                <a:solidFill>
                  <a:srgbClr val="C00000"/>
                </a:solidFill>
                <a:latin typeface="+mn-lt"/>
              </a:rPr>
              <a:t>la formalización de las </a:t>
            </a:r>
            <a:r>
              <a:rPr lang="es-CO" altLang="es-CO" sz="2000" dirty="0" err="1">
                <a:solidFill>
                  <a:srgbClr val="C00000"/>
                </a:solidFill>
                <a:latin typeface="+mn-lt"/>
              </a:rPr>
              <a:t>Mipymes</a:t>
            </a:r>
            <a:r>
              <a:rPr lang="es-CO" altLang="es-CO" sz="2000" dirty="0">
                <a:solidFill>
                  <a:srgbClr val="C00000"/>
                </a:solidFill>
                <a:latin typeface="+mn-lt"/>
              </a:rPr>
              <a:t>.</a:t>
            </a:r>
            <a:r>
              <a:rPr lang="es-CO" altLang="es-CO" sz="2000" dirty="0">
                <a:latin typeface="+mn-lt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O" altLang="es-CO" sz="2000" dirty="0"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000" dirty="0">
                <a:latin typeface="+mn-lt"/>
              </a:rPr>
              <a:t>Facilitando el acceso al financiamiento para la generación de más y mejores empleos en el municipio.</a:t>
            </a:r>
          </a:p>
        </p:txBody>
      </p:sp>
      <p:sp>
        <p:nvSpPr>
          <p:cNvPr id="3075" name="3 CuadroTexto"/>
          <p:cNvSpPr txBox="1">
            <a:spLocks noChangeArrowheads="1"/>
          </p:cNvSpPr>
          <p:nvPr/>
        </p:nvSpPr>
        <p:spPr bwMode="auto">
          <a:xfrm>
            <a:off x="2362200" y="6858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dirty="0" smtClean="0">
                <a:latin typeface="+mn-lt"/>
              </a:rPr>
              <a:t>PROPÓSITO</a:t>
            </a:r>
            <a:endParaRPr lang="es-CO" altLang="es-C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45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 smtClean="0"/>
              <a:t>TIPOLOGÍA DE PROYECTOS</a:t>
            </a:r>
            <a:endParaRPr lang="es-C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12776"/>
            <a:ext cx="7848872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O" dirty="0" smtClean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99881393"/>
              </p:ext>
            </p:extLst>
          </p:nvPr>
        </p:nvGraphicFramePr>
        <p:xfrm>
          <a:off x="683568" y="1268760"/>
          <a:ext cx="770485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Llamada de nube"/>
          <p:cNvSpPr/>
          <p:nvPr/>
        </p:nvSpPr>
        <p:spPr>
          <a:xfrm>
            <a:off x="137437" y="764704"/>
            <a:ext cx="2448272" cy="2304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Buscan g</a:t>
            </a:r>
            <a:r>
              <a:rPr lang="es-CO" dirty="0" smtClean="0"/>
              <a:t>enerar </a:t>
            </a:r>
            <a:r>
              <a:rPr lang="es-CO" dirty="0"/>
              <a:t>rentabilidad económica y obtener ganancias en dinero.</a:t>
            </a:r>
          </a:p>
        </p:txBody>
      </p:sp>
      <p:sp>
        <p:nvSpPr>
          <p:cNvPr id="8" name="7 Llamada de nube"/>
          <p:cNvSpPr/>
          <p:nvPr/>
        </p:nvSpPr>
        <p:spPr>
          <a:xfrm>
            <a:off x="209445" y="3356992"/>
            <a:ext cx="3570467" cy="30243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700" dirty="0"/>
              <a:t>Estos proyectos tienen como fin instalar y operar una </a:t>
            </a:r>
            <a:r>
              <a:rPr lang="es-CO" sz="1700" dirty="0" smtClean="0"/>
              <a:t>capacidad transformadora </a:t>
            </a:r>
            <a:r>
              <a:rPr lang="es-CO" sz="1700" dirty="0"/>
              <a:t>de insumos con el fin de producir bienes con destino a atender necesidades de consumo.</a:t>
            </a:r>
          </a:p>
        </p:txBody>
      </p:sp>
    </p:spTree>
    <p:extLst>
      <p:ext uri="{BB962C8B-B14F-4D97-AF65-F5344CB8AC3E}">
        <p14:creationId xmlns:p14="http://schemas.microsoft.com/office/powerpoint/2010/main" val="36087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ORGANIZACIÓN DE COMUNIDADES</a:t>
            </a:r>
            <a:endParaRPr lang="es-C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81155"/>
            <a:ext cx="1731414" cy="18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9297"/>
            <a:ext cx="1296144" cy="151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33" y="1874432"/>
            <a:ext cx="2005013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ALCALDIA DE POPAYAN\Desktop\IMAGENES Y LOGOS CEEC\EMPRESARI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1691053"/>
            <a:ext cx="1991593" cy="20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abajo"/>
          <p:cNvSpPr/>
          <p:nvPr/>
        </p:nvSpPr>
        <p:spPr>
          <a:xfrm>
            <a:off x="1259632" y="404945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Flecha abajo"/>
          <p:cNvSpPr/>
          <p:nvPr/>
        </p:nvSpPr>
        <p:spPr>
          <a:xfrm>
            <a:off x="3167844" y="404945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Flecha abajo"/>
          <p:cNvSpPr/>
          <p:nvPr/>
        </p:nvSpPr>
        <p:spPr>
          <a:xfrm>
            <a:off x="5129767" y="4000819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Flecha abajo"/>
          <p:cNvSpPr/>
          <p:nvPr/>
        </p:nvSpPr>
        <p:spPr>
          <a:xfrm>
            <a:off x="7392789" y="404945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755576" y="4869160"/>
            <a:ext cx="1329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INDIVIDUAL</a:t>
            </a:r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2762877" y="4869160"/>
            <a:ext cx="1251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COLECTIVO</a:t>
            </a:r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4644008" y="4862804"/>
            <a:ext cx="1354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ASOCIATIVO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7020272" y="4856448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GREMIAL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76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igurasGUILLERMO1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1" y="180020"/>
            <a:ext cx="7692347" cy="576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igurasGUILLERMO1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3" y="188640"/>
            <a:ext cx="8736971" cy="655272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087758" y="2478165"/>
            <a:ext cx="5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2</a:t>
            </a:r>
            <a:endParaRPr lang="es-CO" sz="90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00871" y="1073424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</a:rPr>
              <a:t>RED REGIONAL DE EMPRENDIMIENTO</a:t>
            </a:r>
            <a:endParaRPr lang="es-CO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6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igurasGUILLERMO1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88640"/>
            <a:ext cx="8892480" cy="666936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101010" y="2425157"/>
            <a:ext cx="5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2</a:t>
            </a:r>
            <a:endParaRPr lang="es-CO" sz="90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96324" y="2835978"/>
            <a:ext cx="348532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accent6">
                    <a:lumMod val="50000"/>
                  </a:schemeClr>
                </a:solidFill>
              </a:rPr>
              <a:t>CLAVE</a:t>
            </a:r>
          </a:p>
          <a:p>
            <a:pPr algn="ctr"/>
            <a:r>
              <a:rPr lang="es-CO" sz="1600" b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s-CO" sz="1600" dirty="0" smtClean="0"/>
              <a:t>entro</a:t>
            </a:r>
            <a:r>
              <a:rPr lang="es-CO" sz="1600" b="1" dirty="0" smtClean="0">
                <a:solidFill>
                  <a:schemeClr val="accent6">
                    <a:lumMod val="50000"/>
                  </a:schemeClr>
                </a:solidFill>
              </a:rPr>
              <a:t> L</a:t>
            </a:r>
            <a:r>
              <a:rPr lang="es-CO" sz="1600" dirty="0" smtClean="0"/>
              <a:t>ocal</a:t>
            </a:r>
            <a:r>
              <a:rPr lang="es-CO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CO" sz="1600" dirty="0" smtClean="0"/>
              <a:t>de</a:t>
            </a:r>
            <a:r>
              <a:rPr lang="es-CO" sz="1600" b="1" dirty="0" smtClean="0">
                <a:solidFill>
                  <a:schemeClr val="accent6">
                    <a:lumMod val="50000"/>
                  </a:schemeClr>
                </a:solidFill>
              </a:rPr>
              <a:t> A</a:t>
            </a:r>
            <a:r>
              <a:rPr lang="es-CO" sz="1600" dirty="0" smtClean="0"/>
              <a:t>tención</a:t>
            </a:r>
            <a:r>
              <a:rPr lang="es-CO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CO" sz="1600" dirty="0" smtClean="0"/>
              <a:t>y</a:t>
            </a:r>
            <a:r>
              <a:rPr lang="es-CO" sz="1600" b="1" dirty="0" smtClean="0">
                <a:solidFill>
                  <a:schemeClr val="accent6">
                    <a:lumMod val="50000"/>
                  </a:schemeClr>
                </a:solidFill>
              </a:rPr>
              <a:t> V</a:t>
            </a:r>
            <a:r>
              <a:rPr lang="es-CO" sz="1600" dirty="0" smtClean="0"/>
              <a:t>ivero</a:t>
            </a:r>
            <a:r>
              <a:rPr lang="es-CO" sz="1600" b="1" dirty="0" smtClean="0">
                <a:solidFill>
                  <a:schemeClr val="accent6">
                    <a:lumMod val="50000"/>
                  </a:schemeClr>
                </a:solidFill>
              </a:rPr>
              <a:t> E</a:t>
            </a:r>
            <a:r>
              <a:rPr lang="es-CO" sz="1600" dirty="0" smtClean="0"/>
              <a:t>mpresarial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16664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igurasGUILLERMO1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60648"/>
            <a:ext cx="8748464" cy="656134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273286" y="1881825"/>
            <a:ext cx="5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2</a:t>
            </a:r>
            <a:endParaRPr lang="es-CO" sz="90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0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419</Words>
  <Application>Microsoft Office PowerPoint</Application>
  <PresentationFormat>Presentación en pantalla (4:3)</PresentationFormat>
  <Paragraphs>88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 Unicode MS</vt:lpstr>
      <vt:lpstr>Arial</vt:lpstr>
      <vt:lpstr>Calibri</vt:lpstr>
      <vt:lpstr>Cooper Black</vt:lpstr>
      <vt:lpstr>Times New Roman</vt:lpstr>
      <vt:lpstr>Tema de Office</vt:lpstr>
      <vt:lpstr>CENTRO DE EMPLEO EMPRENDIMIENTO Y COMPETITIVIDAD</vt:lpstr>
      <vt:lpstr>QUIENES SOMOS</vt:lpstr>
      <vt:lpstr>Presentación de PowerPoint</vt:lpstr>
      <vt:lpstr>TIPOLOGÍA DE PROYECTOS</vt:lpstr>
      <vt:lpstr>ORGANIZACIÓN DE COMUNIDADES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PROCESO DE ACOMPAÑAMIENTO</vt:lpstr>
      <vt:lpstr>Presentación de PowerPoint</vt:lpstr>
      <vt:lpstr>ETAPAS</vt:lpstr>
      <vt:lpstr>PROCESO DE INTERVENCIÓN</vt:lpstr>
      <vt:lpstr>Presentación de PowerPoint</vt:lpstr>
      <vt:lpstr>Presentación de PowerPoint</vt:lpstr>
      <vt:lpstr>Presentación de PowerPoint</vt:lpstr>
    </vt:vector>
  </TitlesOfParts>
  <Company>Hogar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de Empleo y Emprendimiento</dc:title>
  <dc:subject>Alcaldía de Popayán</dc:subject>
  <dc:creator>Guillermo Santacruz</dc:creator>
  <cp:lastModifiedBy>Guillermo Santacruz</cp:lastModifiedBy>
  <cp:revision>57</cp:revision>
  <dcterms:created xsi:type="dcterms:W3CDTF">2013-03-05T14:31:46Z</dcterms:created>
  <dcterms:modified xsi:type="dcterms:W3CDTF">2016-04-25T00:45:33Z</dcterms:modified>
</cp:coreProperties>
</file>